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93" r:id="rId3"/>
    <p:sldId id="257" r:id="rId4"/>
    <p:sldId id="259" r:id="rId5"/>
    <p:sldId id="261" r:id="rId6"/>
    <p:sldId id="258" r:id="rId7"/>
    <p:sldId id="260" r:id="rId8"/>
    <p:sldId id="264" r:id="rId9"/>
    <p:sldId id="265" r:id="rId10"/>
    <p:sldId id="269" r:id="rId11"/>
    <p:sldId id="266" r:id="rId12"/>
    <p:sldId id="267" r:id="rId13"/>
    <p:sldId id="262" r:id="rId14"/>
    <p:sldId id="263" r:id="rId15"/>
    <p:sldId id="268" r:id="rId16"/>
    <p:sldId id="270" r:id="rId17"/>
    <p:sldId id="271" r:id="rId18"/>
    <p:sldId id="272" r:id="rId19"/>
    <p:sldId id="273" r:id="rId20"/>
    <p:sldId id="274" r:id="rId21"/>
    <p:sldId id="275" r:id="rId22"/>
    <p:sldId id="276" r:id="rId23"/>
    <p:sldId id="280" r:id="rId24"/>
    <p:sldId id="278" r:id="rId25"/>
    <p:sldId id="279" r:id="rId26"/>
    <p:sldId id="281" r:id="rId27"/>
    <p:sldId id="282" r:id="rId28"/>
    <p:sldId id="283" r:id="rId29"/>
    <p:sldId id="284" r:id="rId30"/>
    <p:sldId id="285" r:id="rId31"/>
    <p:sldId id="286" r:id="rId32"/>
    <p:sldId id="287" r:id="rId33"/>
    <p:sldId id="288" r:id="rId34"/>
    <p:sldId id="289" r:id="rId35"/>
    <p:sldId id="290" r:id="rId36"/>
    <p:sldId id="291" r:id="rId37"/>
    <p:sldId id="277" r:id="rId38"/>
    <p:sldId id="292" r:id="rId39"/>
    <p:sldId id="294" r:id="rId40"/>
    <p:sldId id="296" r:id="rId4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31" autoAdjust="0"/>
    <p:restoredTop sz="94660"/>
  </p:normalViewPr>
  <p:slideViewPr>
    <p:cSldViewPr snapToGrid="0">
      <p:cViewPr>
        <p:scale>
          <a:sx n="66" d="100"/>
          <a:sy n="66" d="100"/>
        </p:scale>
        <p:origin x="677" y="13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9/2/2014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9/2/2014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9/2/2014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9/2/2014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9/2/2014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9/2/2014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9/2/2014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9/2/2014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9/2/2014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9/2/2014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9/2/2014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9/2/2014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9/2/2014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9/2/2014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9/2/2014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9/2/2014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9/2/2014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9/2/2014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davidmslater.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9.xml.rels><?xml version="1.0" encoding="UTF-8" standalone="yes"?>
<Relationships xmlns="http://schemas.openxmlformats.org/package/2006/relationships"><Relationship Id="rId8" Type="http://schemas.openxmlformats.org/officeDocument/2006/relationships/hyperlink" Target="http://www.marklitwak.com/" TargetMode="External"/><Relationship Id="rId3" Type="http://schemas.openxmlformats.org/officeDocument/2006/relationships/hyperlink" Target="http://www.fairuse.stanford.edu/overview/fair-use/cases/" TargetMode="External"/><Relationship Id="rId7" Type="http://schemas.openxmlformats.org/officeDocument/2006/relationships/hyperlink" Target="http://www.filmanchor.com/contracts-forms" TargetMode="External"/><Relationship Id="rId2" Type="http://schemas.openxmlformats.org/officeDocument/2006/relationships/hyperlink" Target="http://www.copyright.gov/" TargetMode="External"/><Relationship Id="rId1" Type="http://schemas.openxmlformats.org/officeDocument/2006/relationships/slideLayout" Target="../slideLayouts/slideLayout2.xml"/><Relationship Id="rId6" Type="http://schemas.openxmlformats.org/officeDocument/2006/relationships/hyperlink" Target="http://www.filmmakeriq.com/2009/04/588-free-film-contracts-and-forms/" TargetMode="External"/><Relationship Id="rId11" Type="http://schemas.openxmlformats.org/officeDocument/2006/relationships/hyperlink" Target="http://www.chart.copyrightdata.com/OnePageGuide.html" TargetMode="External"/><Relationship Id="rId5" Type="http://schemas.openxmlformats.org/officeDocument/2006/relationships/hyperlink" Target="http://www.cmsimpact.org/fair-use/best-practices/documentary/documentary-filmmakers-statement-best-practices-fair-use" TargetMode="External"/><Relationship Id="rId10" Type="http://schemas.openxmlformats.org/officeDocument/2006/relationships/hyperlink" Target="http://www.indieclear.com/film_lawsuits.htm" TargetMode="External"/><Relationship Id="rId4" Type="http://schemas.openxmlformats.org/officeDocument/2006/relationships/hyperlink" Target="http://www.copyright.cornell.edu/resources/publicdomain.cfm" TargetMode="External"/><Relationship Id="rId9" Type="http://schemas.openxmlformats.org/officeDocument/2006/relationships/hyperlink" Target="http://www.filmindependent.org/category/legal-ease/#.VAEH5Okg_3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mailto:mail@davidmslater.com" TargetMode="External"/><Relationship Id="rId2" Type="http://schemas.openxmlformats.org/officeDocument/2006/relationships/hyperlink" Target="http://www.davidmslater.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Copyright Law for Video</a:t>
            </a:r>
            <a:endParaRPr lang="en-US" dirty="0"/>
          </a:p>
        </p:txBody>
      </p:sp>
      <p:sp>
        <p:nvSpPr>
          <p:cNvPr id="3" name="Subtitle 2"/>
          <p:cNvSpPr>
            <a:spLocks noGrp="1"/>
          </p:cNvSpPr>
          <p:nvPr>
            <p:ph type="subTitle" idx="1"/>
          </p:nvPr>
        </p:nvSpPr>
        <p:spPr>
          <a:xfrm>
            <a:off x="680322" y="4394039"/>
            <a:ext cx="8144134" cy="1590072"/>
          </a:xfrm>
        </p:spPr>
        <p:txBody>
          <a:bodyPr>
            <a:normAutofit/>
          </a:bodyPr>
          <a:lstStyle/>
          <a:p>
            <a:r>
              <a:rPr lang="en-US" sz="2400" dirty="0" smtClean="0"/>
              <a:t>A Presentation by Attorney David M. Slater</a:t>
            </a:r>
          </a:p>
          <a:p>
            <a:r>
              <a:rPr lang="en-US" sz="2400" dirty="0" smtClean="0"/>
              <a:t>© 2014 David M. Slater. All rights reserved.</a:t>
            </a:r>
          </a:p>
          <a:p>
            <a:r>
              <a:rPr lang="en-US" sz="2400" dirty="0" smtClean="0">
                <a:hlinkClick r:id="rId2"/>
              </a:rPr>
              <a:t>www.davidmslater.com</a:t>
            </a:r>
            <a:endParaRPr lang="en-US" sz="2400" dirty="0" smtClean="0"/>
          </a:p>
          <a:p>
            <a:endParaRPr lang="en-US" sz="2400" dirty="0"/>
          </a:p>
        </p:txBody>
      </p:sp>
    </p:spTree>
    <p:extLst>
      <p:ext uri="{BB962C8B-B14F-4D97-AF65-F5344CB8AC3E}">
        <p14:creationId xmlns:p14="http://schemas.microsoft.com/office/powerpoint/2010/main" val="16729069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Use, Parody, and First Sale Doctrine</a:t>
            </a:r>
            <a:endParaRPr lang="en-US" dirty="0"/>
          </a:p>
        </p:txBody>
      </p:sp>
      <p:sp>
        <p:nvSpPr>
          <p:cNvPr id="3" name="Content Placeholder 2"/>
          <p:cNvSpPr>
            <a:spLocks noGrp="1"/>
          </p:cNvSpPr>
          <p:nvPr>
            <p:ph idx="1"/>
          </p:nvPr>
        </p:nvSpPr>
        <p:spPr/>
        <p:txBody>
          <a:bodyPr>
            <a:normAutofit fontScale="70000" lnSpcReduction="20000"/>
          </a:bodyPr>
          <a:lstStyle/>
          <a:p>
            <a:pPr>
              <a:lnSpc>
                <a:spcPct val="110000"/>
              </a:lnSpc>
            </a:pPr>
            <a:r>
              <a:rPr lang="en-US" b="1" u="sng" dirty="0" smtClean="0"/>
              <a:t>The </a:t>
            </a:r>
            <a:r>
              <a:rPr lang="en-US" b="1" u="sng" dirty="0"/>
              <a:t>F</a:t>
            </a:r>
            <a:r>
              <a:rPr lang="en-US" b="1" u="sng" dirty="0" smtClean="0"/>
              <a:t>air </a:t>
            </a:r>
            <a:r>
              <a:rPr lang="en-US" b="1" u="sng" dirty="0"/>
              <a:t>U</a:t>
            </a:r>
            <a:r>
              <a:rPr lang="en-US" b="1" u="sng" dirty="0" smtClean="0"/>
              <a:t>se </a:t>
            </a:r>
            <a:r>
              <a:rPr lang="en-US" b="1" u="sng" dirty="0"/>
              <a:t>E</a:t>
            </a:r>
            <a:r>
              <a:rPr lang="en-US" b="1" u="sng" dirty="0" smtClean="0"/>
              <a:t>xception</a:t>
            </a:r>
            <a:r>
              <a:rPr lang="en-US" dirty="0" smtClean="0"/>
              <a:t> (17 </a:t>
            </a:r>
            <a:r>
              <a:rPr lang="en-US" dirty="0"/>
              <a:t>U.S.C. § </a:t>
            </a:r>
            <a:r>
              <a:rPr lang="en-US" dirty="0" smtClean="0"/>
              <a:t>107) states </a:t>
            </a:r>
            <a:r>
              <a:rPr lang="en-US" dirty="0"/>
              <a:t>that "the fair use of a copyrighted work ... is not an infringement of copyright." </a:t>
            </a:r>
            <a:r>
              <a:rPr lang="en-US" dirty="0" smtClean="0"/>
              <a:t>There are </a:t>
            </a:r>
            <a:r>
              <a:rPr lang="en-US" dirty="0"/>
              <a:t>four factors that must be assessed to determine whether a particular use is fair</a:t>
            </a:r>
            <a:r>
              <a:rPr lang="en-US" dirty="0" smtClean="0"/>
              <a:t>. (More about this later)</a:t>
            </a:r>
          </a:p>
          <a:p>
            <a:pPr>
              <a:lnSpc>
                <a:spcPct val="110000"/>
              </a:lnSpc>
            </a:pPr>
            <a:r>
              <a:rPr lang="en-US" b="1" u="sng" dirty="0" smtClean="0"/>
              <a:t>Parody</a:t>
            </a:r>
            <a:r>
              <a:rPr lang="en-US" dirty="0" smtClean="0"/>
              <a:t> is not an infringement of copyright. Parody "is </a:t>
            </a:r>
            <a:r>
              <a:rPr lang="en-US" dirty="0"/>
              <a:t>the use of some elements of a prior author's composition to create a new one that, at least in part, comments on that author's works." </a:t>
            </a:r>
            <a:r>
              <a:rPr lang="en-US" i="1" dirty="0"/>
              <a:t>Campbell v. </a:t>
            </a:r>
            <a:r>
              <a:rPr lang="en-US" i="1" dirty="0" err="1"/>
              <a:t>Acuff</a:t>
            </a:r>
            <a:r>
              <a:rPr lang="en-US" i="1" dirty="0"/>
              <a:t>-Rose Music, </a:t>
            </a:r>
            <a:r>
              <a:rPr lang="en-US" i="1" dirty="0" smtClean="0"/>
              <a:t>Inc. </a:t>
            </a:r>
            <a:r>
              <a:rPr lang="en-US" dirty="0" smtClean="0"/>
              <a:t>That </a:t>
            </a:r>
            <a:r>
              <a:rPr lang="en-US" dirty="0"/>
              <a:t>commentary function provides some justification for use of the older </a:t>
            </a:r>
            <a:r>
              <a:rPr lang="en-US" dirty="0" smtClean="0"/>
              <a:t>work. </a:t>
            </a:r>
            <a:r>
              <a:rPr lang="en-US" dirty="0"/>
              <a:t>A</a:t>
            </a:r>
            <a:r>
              <a:rPr lang="en-US" dirty="0" smtClean="0"/>
              <a:t> satire, on the other hand, is </a:t>
            </a:r>
            <a:r>
              <a:rPr lang="en-US" dirty="0"/>
              <a:t>not targeted at the work borrowed </a:t>
            </a:r>
            <a:r>
              <a:rPr lang="en-US" dirty="0" smtClean="0"/>
              <a:t>from, and does </a:t>
            </a:r>
            <a:r>
              <a:rPr lang="en-US" dirty="0"/>
              <a:t>not require use of the original work to make its point</a:t>
            </a:r>
            <a:r>
              <a:rPr lang="en-US" dirty="0" smtClean="0"/>
              <a:t>.</a:t>
            </a:r>
            <a:endParaRPr lang="en-US" dirty="0"/>
          </a:p>
          <a:p>
            <a:pPr>
              <a:lnSpc>
                <a:spcPct val="110000"/>
              </a:lnSpc>
            </a:pPr>
            <a:r>
              <a:rPr lang="en-US" b="1" u="sng" dirty="0" smtClean="0"/>
              <a:t>The First Sale Doctrine</a:t>
            </a:r>
            <a:r>
              <a:rPr lang="en-US" dirty="0" smtClean="0"/>
              <a:t> </a:t>
            </a:r>
            <a:r>
              <a:rPr lang="en-US" dirty="0"/>
              <a:t>(</a:t>
            </a:r>
            <a:r>
              <a:rPr lang="en-US" dirty="0" smtClean="0"/>
              <a:t>17 </a:t>
            </a:r>
            <a:r>
              <a:rPr lang="en-US" dirty="0"/>
              <a:t>U.S.C. § </a:t>
            </a:r>
            <a:r>
              <a:rPr lang="en-US" dirty="0" smtClean="0"/>
              <a:t>109) is a limitation on </a:t>
            </a:r>
            <a:r>
              <a:rPr lang="en-US" dirty="0"/>
              <a:t>the rights of copyright </a:t>
            </a:r>
            <a:r>
              <a:rPr lang="en-US" dirty="0" smtClean="0"/>
              <a:t>holders </a:t>
            </a:r>
            <a:r>
              <a:rPr lang="en-US" dirty="0"/>
              <a:t>to </a:t>
            </a:r>
            <a:r>
              <a:rPr lang="en-US" dirty="0" smtClean="0"/>
              <a:t>prevent </a:t>
            </a:r>
            <a:r>
              <a:rPr lang="en-US" dirty="0"/>
              <a:t>the distribution and display of copies of their works. The owner of a particular copy is entitled to "sell or otherwise dispose of the possession of that copy" and to "display the copy publicly ... to viewers present at the place where the copy is located."</a:t>
            </a:r>
          </a:p>
          <a:p>
            <a:pPr marL="0" indent="0">
              <a:lnSpc>
                <a:spcPct val="110000"/>
              </a:lnSpc>
              <a:buNone/>
            </a:pPr>
            <a:endParaRPr lang="en-US" dirty="0"/>
          </a:p>
        </p:txBody>
      </p:sp>
    </p:spTree>
    <p:extLst>
      <p:ext uri="{BB962C8B-B14F-4D97-AF65-F5344CB8AC3E}">
        <p14:creationId xmlns:p14="http://schemas.microsoft.com/office/powerpoint/2010/main" val="26470645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Registration and Notice</a:t>
            </a:r>
            <a:endParaRPr lang="en-US" dirty="0"/>
          </a:p>
        </p:txBody>
      </p:sp>
      <p:sp>
        <p:nvSpPr>
          <p:cNvPr id="3" name="Content Placeholder 2"/>
          <p:cNvSpPr>
            <a:spLocks noGrp="1"/>
          </p:cNvSpPr>
          <p:nvPr>
            <p:ph idx="1"/>
          </p:nvPr>
        </p:nvSpPr>
        <p:spPr/>
        <p:txBody>
          <a:bodyPr>
            <a:normAutofit/>
          </a:bodyPr>
          <a:lstStyle/>
          <a:p>
            <a:r>
              <a:rPr lang="en-US" dirty="0" smtClean="0"/>
              <a:t>Since 1989, when the US joined the Berne Convention, copyright registrations and notices are no longer required for copyright protection. </a:t>
            </a:r>
            <a:r>
              <a:rPr lang="en-US" dirty="0"/>
              <a:t>T</a:t>
            </a:r>
            <a:r>
              <a:rPr lang="en-US" dirty="0" smtClean="0"/>
              <a:t>he copyright to a work is automatically created upon the fixation of the work in a tangible medium.</a:t>
            </a:r>
          </a:p>
          <a:p>
            <a:r>
              <a:rPr lang="en-US" dirty="0" smtClean="0"/>
              <a:t>However, utilizing a copyright registration and notice will often afford greater damages in a federal infringement action.</a:t>
            </a:r>
          </a:p>
          <a:p>
            <a:r>
              <a:rPr lang="en-US" dirty="0" smtClean="0"/>
              <a:t>A good form of copyright notice is: </a:t>
            </a:r>
          </a:p>
          <a:p>
            <a:pPr marL="0" indent="0">
              <a:buNone/>
            </a:pPr>
            <a:r>
              <a:rPr lang="en-US" dirty="0" smtClean="0"/>
              <a:t>		© 2014 John Doe. All rights reserved.</a:t>
            </a:r>
          </a:p>
          <a:p>
            <a:endParaRPr lang="en-US" dirty="0"/>
          </a:p>
        </p:txBody>
      </p:sp>
    </p:spTree>
    <p:extLst>
      <p:ext uri="{BB962C8B-B14F-4D97-AF65-F5344CB8AC3E}">
        <p14:creationId xmlns:p14="http://schemas.microsoft.com/office/powerpoint/2010/main" val="22399621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Duration of Copyright</a:t>
            </a:r>
            <a:endParaRPr lang="en-US" dirty="0"/>
          </a:p>
        </p:txBody>
      </p:sp>
      <p:sp>
        <p:nvSpPr>
          <p:cNvPr id="3" name="Content Placeholder 2"/>
          <p:cNvSpPr>
            <a:spLocks noGrp="1"/>
          </p:cNvSpPr>
          <p:nvPr>
            <p:ph idx="1"/>
          </p:nvPr>
        </p:nvSpPr>
        <p:spPr/>
        <p:txBody>
          <a:bodyPr/>
          <a:lstStyle/>
          <a:p>
            <a:endParaRPr lang="en-US" dirty="0" smtClean="0"/>
          </a:p>
          <a:p>
            <a:r>
              <a:rPr lang="en-US" dirty="0" smtClean="0"/>
              <a:t>Works </a:t>
            </a:r>
            <a:r>
              <a:rPr lang="en-US" dirty="0"/>
              <a:t>created in or after 1978 are extended copyright protection for a </a:t>
            </a:r>
            <a:r>
              <a:rPr lang="en-US" dirty="0" smtClean="0"/>
              <a:t>term </a:t>
            </a:r>
            <a:r>
              <a:rPr lang="en-US" dirty="0"/>
              <a:t>ending 70 years after the death of the </a:t>
            </a:r>
            <a:r>
              <a:rPr lang="en-US" dirty="0" smtClean="0"/>
              <a:t>author.</a:t>
            </a:r>
          </a:p>
          <a:p>
            <a:endParaRPr lang="en-US" dirty="0" smtClean="0"/>
          </a:p>
          <a:p>
            <a:r>
              <a:rPr lang="en-US" dirty="0" smtClean="0"/>
              <a:t>If </a:t>
            </a:r>
            <a:r>
              <a:rPr lang="en-US" dirty="0"/>
              <a:t>the work was a work for hire (e.g., those created by a corporation) then copyright persists for 120 years after creation or 95 years after publication, whichever is shorter.</a:t>
            </a:r>
          </a:p>
        </p:txBody>
      </p:sp>
    </p:spTree>
    <p:extLst>
      <p:ext uri="{BB962C8B-B14F-4D97-AF65-F5344CB8AC3E}">
        <p14:creationId xmlns:p14="http://schemas.microsoft.com/office/powerpoint/2010/main" val="33031686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Owns the Copyright to a Video?</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smtClean="0"/>
              <a:t>Generally, if a video does not meet the requirements of a “work made for hire,” the copyright to the video is owned by the person or organization that shot it.</a:t>
            </a:r>
          </a:p>
          <a:p>
            <a:pPr marL="0" indent="0">
              <a:buNone/>
            </a:pPr>
            <a:endParaRPr lang="en-US" dirty="0"/>
          </a:p>
          <a:p>
            <a:pPr marL="0" indent="0">
              <a:buNone/>
            </a:pPr>
            <a:r>
              <a:rPr lang="en-US" dirty="0" smtClean="0"/>
              <a:t>But, in the absence of a written agreement, the client for whom the video was shot probably has certain implied contractual rights to use the video for its intended purpose.</a:t>
            </a:r>
            <a:endParaRPr lang="en-US" dirty="0"/>
          </a:p>
        </p:txBody>
      </p:sp>
    </p:spTree>
    <p:extLst>
      <p:ext uri="{BB962C8B-B14F-4D97-AF65-F5344CB8AC3E}">
        <p14:creationId xmlns:p14="http://schemas.microsoft.com/office/powerpoint/2010/main" val="22426187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Made For Hire Doctrine</a:t>
            </a:r>
            <a:endParaRPr lang="en-US" dirty="0"/>
          </a:p>
        </p:txBody>
      </p:sp>
      <p:sp>
        <p:nvSpPr>
          <p:cNvPr id="3" name="Content Placeholder 2"/>
          <p:cNvSpPr>
            <a:spLocks noGrp="1"/>
          </p:cNvSpPr>
          <p:nvPr>
            <p:ph idx="1"/>
          </p:nvPr>
        </p:nvSpPr>
        <p:spPr/>
        <p:txBody>
          <a:bodyPr>
            <a:normAutofit/>
          </a:bodyPr>
          <a:lstStyle/>
          <a:p>
            <a:pPr marL="0" indent="0">
              <a:spcAft>
                <a:spcPts val="1800"/>
              </a:spcAft>
              <a:buNone/>
            </a:pPr>
            <a:r>
              <a:rPr lang="en-US" dirty="0" smtClean="0"/>
              <a:t>In order for a party other than the videographer to be the “author” of the copyright in a video, the video must be made as a “work made for hire.” There are only two ways that this can be done:</a:t>
            </a:r>
            <a:endParaRPr lang="en-US" dirty="0"/>
          </a:p>
          <a:p>
            <a:pPr marL="457200" lvl="1" indent="0">
              <a:spcAft>
                <a:spcPts val="1800"/>
              </a:spcAft>
              <a:buNone/>
            </a:pPr>
            <a:r>
              <a:rPr lang="en-US" sz="2400" dirty="0" smtClean="0"/>
              <a:t>1.  The video is prepared by an employee within the scope of his or her employment; or</a:t>
            </a:r>
            <a:endParaRPr lang="en-US" sz="2400" dirty="0"/>
          </a:p>
          <a:p>
            <a:pPr marL="457200" lvl="1" indent="0">
              <a:buNone/>
            </a:pPr>
            <a:r>
              <a:rPr lang="en-US" sz="2400" dirty="0" smtClean="0"/>
              <a:t>2.  The video is made as a “specially ordered or commissioned work made for hire” pursuant to a prior signed written agreement. </a:t>
            </a:r>
            <a:endParaRPr lang="en-US" sz="2400" dirty="0"/>
          </a:p>
        </p:txBody>
      </p:sp>
    </p:spTree>
    <p:extLst>
      <p:ext uri="{BB962C8B-B14F-4D97-AF65-F5344CB8AC3E}">
        <p14:creationId xmlns:p14="http://schemas.microsoft.com/office/powerpoint/2010/main" val="12915580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Transfer of Rights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a video does not meet the requirements of work made for hire (</a:t>
            </a:r>
            <a:r>
              <a:rPr lang="en-US" i="1" dirty="0" smtClean="0"/>
              <a:t>i.e.</a:t>
            </a:r>
            <a:r>
              <a:rPr lang="en-US" dirty="0" smtClean="0"/>
              <a:t>, it was not created in the scope of employment or as a specially commissioned work), the videographer, as the author of the video, can still transfer, assign, or license some or all of the rights to the video.</a:t>
            </a:r>
          </a:p>
          <a:p>
            <a:pPr marL="0" indent="0">
              <a:buNone/>
            </a:pPr>
            <a:endParaRPr lang="en-US" dirty="0"/>
          </a:p>
          <a:p>
            <a:r>
              <a:rPr lang="en-US" dirty="0" smtClean="0"/>
              <a:t>But, the videographer still remains the “author” of the video, and therefore has a right to terminate any such transfers between 35 and 40 years after the date of transfer (or publication).  Clients do not want their videographers to have such termination rights, and therefore prefer that a video be created as a work made for hire for the client, so that the client is the author of the video, not the videographer.</a:t>
            </a:r>
            <a:endParaRPr lang="en-US" dirty="0"/>
          </a:p>
        </p:txBody>
      </p:sp>
    </p:spTree>
    <p:extLst>
      <p:ext uri="{BB962C8B-B14F-4D97-AF65-F5344CB8AC3E}">
        <p14:creationId xmlns:p14="http://schemas.microsoft.com/office/powerpoint/2010/main" val="21299328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Infringement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A claim of copyright infringement consists of the following two elements:</a:t>
            </a:r>
            <a:endParaRPr lang="en-US" dirty="0"/>
          </a:p>
          <a:p>
            <a:pPr marL="0" indent="0">
              <a:buNone/>
            </a:pPr>
            <a:r>
              <a:rPr lang="en-US" dirty="0" smtClean="0"/>
              <a:t>   1. </a:t>
            </a:r>
            <a:r>
              <a:rPr lang="en-US" dirty="0"/>
              <a:t> </a:t>
            </a:r>
            <a:r>
              <a:rPr lang="en-US" dirty="0" smtClean="0"/>
              <a:t>Ownership of the copyright in a work; and</a:t>
            </a:r>
            <a:endParaRPr lang="en-US" dirty="0"/>
          </a:p>
          <a:p>
            <a:pPr marL="914400" indent="-914400">
              <a:buNone/>
            </a:pPr>
            <a:r>
              <a:rPr lang="en-US" dirty="0" smtClean="0"/>
              <a:t>   2. Proof of copying or other violation of the owner’s exclusive rights in the work.</a:t>
            </a:r>
          </a:p>
          <a:p>
            <a:pPr marL="0" indent="0">
              <a:buNone/>
            </a:pPr>
            <a:endParaRPr lang="en-US" dirty="0" smtClean="0"/>
          </a:p>
          <a:p>
            <a:pPr marL="0" indent="0">
              <a:buNone/>
            </a:pPr>
            <a:r>
              <a:rPr lang="en-US" dirty="0" smtClean="0"/>
              <a:t>Infringements can be direct, contributory, or vicarious. Vicarious infringement only requires that the defendant received a financial benefit and was able to supervise the infringing activity. It does not require that the defendant had knowledge of the infringing activity.</a:t>
            </a:r>
            <a:endParaRPr lang="en-US" dirty="0"/>
          </a:p>
        </p:txBody>
      </p:sp>
    </p:spTree>
    <p:extLst>
      <p:ext uri="{BB962C8B-B14F-4D97-AF65-F5344CB8AC3E}">
        <p14:creationId xmlns:p14="http://schemas.microsoft.com/office/powerpoint/2010/main" val="6460397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Copies in Scripted v. Unscripted Programs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Uses of decorative works such as posters, paintings, sculptures or photographs in </a:t>
            </a:r>
            <a:r>
              <a:rPr lang="en-US" u="sng" dirty="0" smtClean="0"/>
              <a:t>scripted television programs or movies </a:t>
            </a:r>
            <a:r>
              <a:rPr lang="en-US" dirty="0" smtClean="0"/>
              <a:t>may infringe the copyright of such works if they are clearly recognizable and shown for more than a </a:t>
            </a:r>
            <a:r>
              <a:rPr lang="en-US" i="1" dirty="0" smtClean="0"/>
              <a:t>de </a:t>
            </a:r>
            <a:r>
              <a:rPr lang="en-US" i="1" dirty="0" err="1" smtClean="0"/>
              <a:t>minimis</a:t>
            </a:r>
            <a:r>
              <a:rPr lang="en-US" i="1" dirty="0" smtClean="0"/>
              <a:t> </a:t>
            </a:r>
            <a:r>
              <a:rPr lang="en-US" dirty="0" smtClean="0"/>
              <a:t>amount of time. A producer will usually “clear” such uses because they are creating the set and adding props.</a:t>
            </a:r>
          </a:p>
          <a:p>
            <a:pPr marL="0" indent="0">
              <a:buNone/>
            </a:pPr>
            <a:endParaRPr lang="en-US" dirty="0" smtClean="0"/>
          </a:p>
          <a:p>
            <a:pPr lvl="0"/>
            <a:r>
              <a:rPr lang="en-US" dirty="0" smtClean="0"/>
              <a:t>But, the risk of liability for this type of copying in </a:t>
            </a:r>
            <a:r>
              <a:rPr lang="en-US" u="sng" dirty="0" smtClean="0"/>
              <a:t>news, reality, and documentary programming</a:t>
            </a:r>
            <a:r>
              <a:rPr lang="en-US" dirty="0" smtClean="0"/>
              <a:t> is much lower.</a:t>
            </a:r>
            <a:r>
              <a:rPr lang="en-US" i="1" dirty="0">
                <a:solidFill>
                  <a:prstClr val="white"/>
                </a:solidFill>
              </a:rPr>
              <a:t> </a:t>
            </a:r>
            <a:r>
              <a:rPr lang="en-US" dirty="0" smtClean="0">
                <a:solidFill>
                  <a:prstClr val="white"/>
                </a:solidFill>
              </a:rPr>
              <a:t>In this case, producers are allowed to “take the world as they find it.” Thus, a teenager in a documentary or news story does not have to change her t-shirt because it has a copyrighted design on it. And a story about a nightclub does not have to remove the music that was playing over their speaker system. (So long as the producer did not select the t-shirt or music).</a:t>
            </a:r>
            <a:endParaRPr lang="en-US" dirty="0">
              <a:solidFill>
                <a:prstClr val="white"/>
              </a:solidFill>
            </a:endParaRPr>
          </a:p>
          <a:p>
            <a:endParaRPr lang="en-US" dirty="0" smtClean="0"/>
          </a:p>
          <a:p>
            <a:endParaRPr lang="en-US" dirty="0"/>
          </a:p>
        </p:txBody>
      </p:sp>
    </p:spTree>
    <p:extLst>
      <p:ext uri="{BB962C8B-B14F-4D97-AF65-F5344CB8AC3E}">
        <p14:creationId xmlns:p14="http://schemas.microsoft.com/office/powerpoint/2010/main" val="13258911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Drawings</a:t>
            </a:r>
            <a:endParaRPr lang="en-US" dirty="0"/>
          </a:p>
        </p:txBody>
      </p:sp>
      <p:sp>
        <p:nvSpPr>
          <p:cNvPr id="3" name="Content Placeholder 2"/>
          <p:cNvSpPr>
            <a:spLocks noGrp="1"/>
          </p:cNvSpPr>
          <p:nvPr>
            <p:ph idx="1"/>
          </p:nvPr>
        </p:nvSpPr>
        <p:spPr/>
        <p:txBody>
          <a:bodyPr>
            <a:normAutofit/>
          </a:bodyPr>
          <a:lstStyle/>
          <a:p>
            <a:r>
              <a:rPr lang="en-US" dirty="0" smtClean="0"/>
              <a:t>Producers of the film </a:t>
            </a:r>
            <a:r>
              <a:rPr lang="en-US" i="1" dirty="0" smtClean="0"/>
              <a:t>12 Monkeys</a:t>
            </a:r>
            <a:r>
              <a:rPr lang="en-US" dirty="0"/>
              <a:t> </a:t>
            </a:r>
            <a:r>
              <a:rPr lang="en-US" dirty="0" smtClean="0"/>
              <a:t>used an artist’s drawing as the basis for creating a three-dimensional set. The Court enjoined the film, holding that the artist would likely prevail on the merits of his infringement action. </a:t>
            </a:r>
            <a:r>
              <a:rPr lang="en-US" i="1" dirty="0" smtClean="0"/>
              <a:t>Woods v. Universal Studios, </a:t>
            </a:r>
            <a:r>
              <a:rPr lang="en-US" dirty="0" smtClean="0"/>
              <a:t>920 </a:t>
            </a:r>
            <a:r>
              <a:rPr lang="en-US" dirty="0" err="1" smtClean="0"/>
              <a:t>F.Supp</a:t>
            </a:r>
            <a:r>
              <a:rPr lang="en-US" dirty="0" smtClean="0"/>
              <a:t> 62 (SDNY 1996).</a:t>
            </a:r>
            <a:endParaRPr lang="en-US" dirty="0"/>
          </a:p>
          <a:p>
            <a:r>
              <a:rPr lang="en-US" dirty="0" smtClean="0"/>
              <a:t>An artist lost an infringement action on </a:t>
            </a:r>
            <a:r>
              <a:rPr lang="en-US" i="1" dirty="0" smtClean="0"/>
              <a:t>de </a:t>
            </a:r>
            <a:r>
              <a:rPr lang="en-US" i="1" dirty="0" err="1" smtClean="0"/>
              <a:t>minimis</a:t>
            </a:r>
            <a:r>
              <a:rPr lang="en-US" i="1" dirty="0" smtClean="0"/>
              <a:t> </a:t>
            </a:r>
            <a:r>
              <a:rPr lang="en-US" dirty="0" smtClean="0"/>
              <a:t>grounds where one of his medical drawings appeared in a Nextel commercial for 10 seconds out of focus in the background and the other appeared for 7 seconds in </a:t>
            </a:r>
            <a:r>
              <a:rPr lang="en-US" dirty="0" err="1" smtClean="0"/>
              <a:t>closeups</a:t>
            </a:r>
            <a:r>
              <a:rPr lang="en-US" dirty="0" smtClean="0"/>
              <a:t> that did not focus on the drawing but the words around it. </a:t>
            </a:r>
            <a:r>
              <a:rPr lang="en-US" i="1" dirty="0" smtClean="0"/>
              <a:t>Gordon v. Nextel</a:t>
            </a:r>
            <a:r>
              <a:rPr lang="en-US" dirty="0" smtClean="0"/>
              <a:t>, 345 F3d 922 (6</a:t>
            </a:r>
            <a:r>
              <a:rPr lang="en-US" baseline="30000" dirty="0" smtClean="0"/>
              <a:t>th</a:t>
            </a:r>
            <a:r>
              <a:rPr lang="en-US" dirty="0" smtClean="0"/>
              <a:t> Cir 2003).</a:t>
            </a:r>
          </a:p>
        </p:txBody>
      </p:sp>
    </p:spTree>
    <p:extLst>
      <p:ext uri="{BB962C8B-B14F-4D97-AF65-F5344CB8AC3E}">
        <p14:creationId xmlns:p14="http://schemas.microsoft.com/office/powerpoint/2010/main" val="15263645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Film </a:t>
            </a:r>
            <a:r>
              <a:rPr lang="en-US" dirty="0" smtClean="0"/>
              <a:t>and</a:t>
            </a:r>
            <a:r>
              <a:rPr lang="en-US" dirty="0" smtClean="0"/>
              <a:t> </a:t>
            </a:r>
            <a:r>
              <a:rPr lang="en-US" dirty="0" smtClean="0"/>
              <a:t>Television Clips</a:t>
            </a:r>
            <a:endParaRPr lang="en-US" dirty="0"/>
          </a:p>
        </p:txBody>
      </p:sp>
      <p:sp>
        <p:nvSpPr>
          <p:cNvPr id="3" name="Content Placeholder 2"/>
          <p:cNvSpPr>
            <a:spLocks noGrp="1"/>
          </p:cNvSpPr>
          <p:nvPr>
            <p:ph idx="1"/>
          </p:nvPr>
        </p:nvSpPr>
        <p:spPr/>
        <p:txBody>
          <a:bodyPr>
            <a:normAutofit lnSpcReduction="10000"/>
          </a:bodyPr>
          <a:lstStyle/>
          <a:p>
            <a:r>
              <a:rPr lang="en-US" dirty="0" smtClean="0"/>
              <a:t>A producer generally cannot use a film or television clip without the permission of the copyright holder and actors unless such use is protected by the fair use doctrine.</a:t>
            </a:r>
          </a:p>
          <a:p>
            <a:endParaRPr lang="en-US" dirty="0"/>
          </a:p>
          <a:p>
            <a:r>
              <a:rPr lang="en-US" dirty="0" smtClean="0"/>
              <a:t>The copyright owner of the movie </a:t>
            </a:r>
            <a:r>
              <a:rPr lang="en-US" i="1" dirty="0" smtClean="0"/>
              <a:t>The Story of G.I. Joe </a:t>
            </a:r>
            <a:r>
              <a:rPr lang="en-US" dirty="0" smtClean="0"/>
              <a:t>did not prevail against news outlets for using film clips of Robert </a:t>
            </a:r>
            <a:r>
              <a:rPr lang="en-US" dirty="0" err="1" smtClean="0"/>
              <a:t>Mitchum</a:t>
            </a:r>
            <a:r>
              <a:rPr lang="en-US" dirty="0" smtClean="0"/>
              <a:t> from the movie for their obituaries of him. The court held that the public would be hindered by denying defendants’ fair use defense. </a:t>
            </a:r>
            <a:r>
              <a:rPr lang="en-US" i="1" dirty="0" smtClean="0"/>
              <a:t>Video-Cinema Films v. Cable News Network</a:t>
            </a:r>
            <a:r>
              <a:rPr lang="en-US" dirty="0" smtClean="0"/>
              <a:t>, 98 CIV. 7128 (SDNY 11/28/2001)</a:t>
            </a:r>
          </a:p>
          <a:p>
            <a:endParaRPr lang="en-US" i="1" dirty="0"/>
          </a:p>
        </p:txBody>
      </p:sp>
    </p:spTree>
    <p:extLst>
      <p:ext uri="{BB962C8B-B14F-4D97-AF65-F5344CB8AC3E}">
        <p14:creationId xmlns:p14="http://schemas.microsoft.com/office/powerpoint/2010/main" val="3101377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Legalese</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267865" y="2360480"/>
            <a:ext cx="3026317" cy="4035090"/>
          </a:xfrm>
        </p:spPr>
      </p:pic>
      <p:sp>
        <p:nvSpPr>
          <p:cNvPr id="5" name="TextBox 4"/>
          <p:cNvSpPr txBox="1"/>
          <p:nvPr/>
        </p:nvSpPr>
        <p:spPr>
          <a:xfrm>
            <a:off x="1041721" y="2278925"/>
            <a:ext cx="4965539" cy="3693319"/>
          </a:xfrm>
          <a:prstGeom prst="rect">
            <a:avLst/>
          </a:prstGeom>
          <a:noFill/>
        </p:spPr>
        <p:txBody>
          <a:bodyPr wrap="square" rtlCol="0">
            <a:spAutoFit/>
          </a:bodyPr>
          <a:lstStyle/>
          <a:p>
            <a:r>
              <a:rPr lang="en-US" u="sng" dirty="0" smtClean="0"/>
              <a:t>Disclaimer</a:t>
            </a:r>
            <a:r>
              <a:rPr lang="en-US" dirty="0" smtClean="0"/>
              <a:t>: No </a:t>
            </a:r>
            <a:r>
              <a:rPr lang="en-US" dirty="0"/>
              <a:t>attorney client relationship is </a:t>
            </a:r>
            <a:r>
              <a:rPr lang="en-US" dirty="0" smtClean="0"/>
              <a:t>created </a:t>
            </a:r>
            <a:r>
              <a:rPr lang="en-US" dirty="0"/>
              <a:t>with this </a:t>
            </a:r>
            <a:r>
              <a:rPr lang="en-US" dirty="0" smtClean="0"/>
              <a:t>presentation and </a:t>
            </a:r>
            <a:r>
              <a:rPr lang="en-US" dirty="0"/>
              <a:t>no legal advice has been rendered. This is for general informational purposes only and does not apply to any specific set of facts which have been reviewed by me. The information contained in this </a:t>
            </a:r>
            <a:r>
              <a:rPr lang="en-US" dirty="0" smtClean="0"/>
              <a:t>presentation has </a:t>
            </a:r>
            <a:r>
              <a:rPr lang="en-US" dirty="0"/>
              <a:t>not been </a:t>
            </a:r>
            <a:r>
              <a:rPr lang="en-US" dirty="0" smtClean="0"/>
              <a:t>fully </a:t>
            </a:r>
            <a:r>
              <a:rPr lang="en-US" dirty="0" smtClean="0"/>
              <a:t>verified and is </a:t>
            </a:r>
            <a:r>
              <a:rPr lang="en-US" dirty="0"/>
              <a:t>not necessarily accurate or </a:t>
            </a:r>
            <a:r>
              <a:rPr lang="en-US" dirty="0" smtClean="0"/>
              <a:t>reliable in all </a:t>
            </a:r>
            <a:r>
              <a:rPr lang="en-US" dirty="0" smtClean="0"/>
              <a:t>instances</a:t>
            </a:r>
            <a:r>
              <a:rPr lang="en-US" dirty="0"/>
              <a:t> </a:t>
            </a:r>
            <a:r>
              <a:rPr lang="en-US" dirty="0" smtClean="0"/>
              <a:t>and </a:t>
            </a:r>
            <a:r>
              <a:rPr lang="en-US" dirty="0" smtClean="0"/>
              <a:t>jurisdictions. </a:t>
            </a:r>
            <a:r>
              <a:rPr lang="en-US" dirty="0"/>
              <a:t>Always hire a licensed attorney to represent your legal interests</a:t>
            </a:r>
            <a:r>
              <a:rPr lang="en-US" dirty="0" smtClean="0"/>
              <a:t>.</a:t>
            </a:r>
          </a:p>
          <a:p>
            <a:endParaRPr lang="en-US" dirty="0"/>
          </a:p>
          <a:p>
            <a:r>
              <a:rPr lang="en-US" dirty="0" smtClean="0"/>
              <a:t>-The Law Offices of David M. Slater</a:t>
            </a:r>
            <a:endParaRPr lang="en-US" dirty="0"/>
          </a:p>
        </p:txBody>
      </p:sp>
    </p:spTree>
    <p:extLst>
      <p:ext uri="{BB962C8B-B14F-4D97-AF65-F5344CB8AC3E}">
        <p14:creationId xmlns:p14="http://schemas.microsoft.com/office/powerpoint/2010/main" val="20088228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Photographs</a:t>
            </a:r>
            <a:endParaRPr lang="en-US" dirty="0"/>
          </a:p>
        </p:txBody>
      </p:sp>
      <p:sp>
        <p:nvSpPr>
          <p:cNvPr id="3" name="Content Placeholder 2"/>
          <p:cNvSpPr>
            <a:spLocks noGrp="1"/>
          </p:cNvSpPr>
          <p:nvPr>
            <p:ph idx="1"/>
          </p:nvPr>
        </p:nvSpPr>
        <p:spPr/>
        <p:txBody>
          <a:bodyPr>
            <a:normAutofit fontScale="92500"/>
          </a:bodyPr>
          <a:lstStyle/>
          <a:p>
            <a:r>
              <a:rPr lang="en-US" dirty="0" smtClean="0"/>
              <a:t>Producers should be very cautious about using photographs without written permission as their unauthorized use is heavily policed by copyright owners. A fair use defenses for the unauthorized use of a photograph is weaker because the entire photograph is used instead of just a portion of it. </a:t>
            </a:r>
            <a:r>
              <a:rPr lang="en-US" dirty="0"/>
              <a:t>A</a:t>
            </a:r>
            <a:r>
              <a:rPr lang="en-US" dirty="0" smtClean="0"/>
              <a:t> stronger fair use defense can be asserted when using just a screen grab, film frame, or short film clip from a movie or television show because it is not using the entire copyrighted work.</a:t>
            </a:r>
          </a:p>
          <a:p>
            <a:r>
              <a:rPr lang="en-US" dirty="0" smtClean="0"/>
              <a:t>A court held that the use of 10 photos in the movie </a:t>
            </a:r>
            <a:r>
              <a:rPr lang="en-US" i="1" dirty="0" smtClean="0"/>
              <a:t>Seven </a:t>
            </a:r>
            <a:r>
              <a:rPr lang="en-US" dirty="0" smtClean="0"/>
              <a:t>was so fleeting, obscured and out of focus, that they were virtually unidentifiable and thus not infringements. </a:t>
            </a:r>
            <a:r>
              <a:rPr lang="en-US" i="1" dirty="0" smtClean="0"/>
              <a:t>Sandoval v. New Line Cinema Corp. </a:t>
            </a:r>
            <a:r>
              <a:rPr lang="en-US" dirty="0" smtClean="0"/>
              <a:t>147 F.3d 215 (2d Cir. 1998).</a:t>
            </a:r>
            <a:endParaRPr lang="en-US" i="1" dirty="0"/>
          </a:p>
        </p:txBody>
      </p:sp>
    </p:spTree>
    <p:extLst>
      <p:ext uri="{BB962C8B-B14F-4D97-AF65-F5344CB8AC3E}">
        <p14:creationId xmlns:p14="http://schemas.microsoft.com/office/powerpoint/2010/main" val="20571208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Posters, Paintings, and Sculptures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An artist prevailed on her infringement claim against a network that used her decorative poster to dress the set of a sitcom. The poster appeared onscreen for only 26 </a:t>
            </a:r>
            <a:r>
              <a:rPr lang="en-US" dirty="0" err="1" smtClean="0"/>
              <a:t>seconds.The</a:t>
            </a:r>
            <a:r>
              <a:rPr lang="en-US" dirty="0" smtClean="0"/>
              <a:t> court held that the producers had used the poster “for precisely a central purpose for which it was created—to be decorative” and that it was a use for which the artist could have obtained a licensing fee. </a:t>
            </a:r>
            <a:r>
              <a:rPr lang="en-US" i="1" dirty="0" err="1" smtClean="0"/>
              <a:t>Ringold</a:t>
            </a:r>
            <a:r>
              <a:rPr lang="en-US" i="1" dirty="0" smtClean="0"/>
              <a:t> v. Black Entertainment Television, Inc.</a:t>
            </a:r>
            <a:r>
              <a:rPr lang="en-US" dirty="0" smtClean="0"/>
              <a:t>, 126 F.3d 70 (2d Cir. 1997)</a:t>
            </a:r>
          </a:p>
          <a:p>
            <a:pPr marL="0" indent="0">
              <a:buNone/>
            </a:pPr>
            <a:endParaRPr lang="en-US" dirty="0" smtClean="0"/>
          </a:p>
          <a:p>
            <a:r>
              <a:rPr lang="en-US" dirty="0" smtClean="0"/>
              <a:t>In a scene from </a:t>
            </a:r>
            <a:r>
              <a:rPr lang="en-US" i="1" dirty="0"/>
              <a:t>T</a:t>
            </a:r>
            <a:r>
              <a:rPr lang="en-US" i="1" dirty="0" smtClean="0"/>
              <a:t>he Devil’s Advocate</a:t>
            </a:r>
            <a:r>
              <a:rPr lang="en-US" dirty="0" smtClean="0"/>
              <a:t>, starring Al Pacino and Keanu Reeves, Warner Brothers used a bas-relief sculpture containing human-like figures that writhe and squirm. The sculpture, however, was copied without permission from one that was hanging in the National Cathedral in Washington, DC. The artist sued for copyright infringement and the case was settled out of court. Hart v. Warner Bros. Inc. 1:97 cv 1956 (E.D. Va. 12/4/1997)</a:t>
            </a:r>
          </a:p>
        </p:txBody>
      </p:sp>
    </p:spTree>
    <p:extLst>
      <p:ext uri="{BB962C8B-B14F-4D97-AF65-F5344CB8AC3E}">
        <p14:creationId xmlns:p14="http://schemas.microsoft.com/office/powerpoint/2010/main" val="31480160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Material</a:t>
            </a:r>
            <a:endParaRPr lang="en-US" dirty="0"/>
          </a:p>
        </p:txBody>
      </p:sp>
      <p:sp>
        <p:nvSpPr>
          <p:cNvPr id="3" name="Content Placeholder 2"/>
          <p:cNvSpPr>
            <a:spLocks noGrp="1"/>
          </p:cNvSpPr>
          <p:nvPr>
            <p:ph idx="1"/>
          </p:nvPr>
        </p:nvSpPr>
        <p:spPr>
          <a:xfrm>
            <a:off x="288435" y="2336873"/>
            <a:ext cx="9613861" cy="3599316"/>
          </a:xfrm>
        </p:spPr>
        <p:txBody>
          <a:bodyPr>
            <a:normAutofit lnSpcReduction="10000"/>
          </a:bodyPr>
          <a:lstStyle/>
          <a:p>
            <a:r>
              <a:rPr lang="en-US" dirty="0" smtClean="0"/>
              <a:t>Using more than </a:t>
            </a:r>
            <a:r>
              <a:rPr lang="en-US" i="1" dirty="0" smtClean="0"/>
              <a:t>de </a:t>
            </a:r>
            <a:r>
              <a:rPr lang="en-US" i="1" dirty="0" err="1" smtClean="0"/>
              <a:t>minimis</a:t>
            </a:r>
            <a:r>
              <a:rPr lang="en-US" i="1" dirty="0" smtClean="0"/>
              <a:t> </a:t>
            </a:r>
            <a:r>
              <a:rPr lang="en-US" dirty="0" smtClean="0"/>
              <a:t>amount of someone’s writings without permission could be an infringement.</a:t>
            </a:r>
          </a:p>
          <a:p>
            <a:r>
              <a:rPr lang="en-US" dirty="0" smtClean="0"/>
              <a:t>Short quotes from books and poems are generally protected by fair use so long as they are not the “heart of the work.”</a:t>
            </a:r>
          </a:p>
          <a:p>
            <a:r>
              <a:rPr lang="en-US" dirty="0" smtClean="0"/>
              <a:t>Headlines and short quotes from newspaper and magazine articles are generally protected by fair use.</a:t>
            </a:r>
          </a:p>
          <a:p>
            <a:r>
              <a:rPr lang="en-US" dirty="0" smtClean="0"/>
              <a:t>The full front page of a newspaper or a whole magazine cover is protected by fair use provided it is timely and directly relevant to the context of showing it.  But using out-of-date covers may not be protected by fair use.</a:t>
            </a:r>
            <a:endParaRPr lang="en-US" dirty="0"/>
          </a:p>
        </p:txBody>
      </p:sp>
    </p:spTree>
    <p:extLst>
      <p:ext uri="{BB962C8B-B14F-4D97-AF65-F5344CB8AC3E}">
        <p14:creationId xmlns:p14="http://schemas.microsoft.com/office/powerpoint/2010/main" val="1427493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Music</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In general, all music that is used in a production must be licensed. The only possible exceptions may be if: (</a:t>
            </a:r>
            <a:r>
              <a:rPr lang="en-US" dirty="0" err="1" smtClean="0"/>
              <a:t>i</a:t>
            </a:r>
            <a:r>
              <a:rPr lang="en-US" dirty="0" smtClean="0"/>
              <a:t>) the music is naturally and incidentally occurring in the background of a news, reality or documentary program; or (ii) the music is protected by fair use (e.g., an educational documentary about the Beatles could probably show clips of the Beatles performing their music, but probably could not use Beatles music as a background soundtrack.)</a:t>
            </a:r>
          </a:p>
          <a:p>
            <a:pPr marL="0" indent="0">
              <a:buNone/>
            </a:pPr>
            <a:endParaRPr lang="en-US" dirty="0"/>
          </a:p>
          <a:p>
            <a:pPr marL="0" indent="0">
              <a:buNone/>
            </a:pPr>
            <a:r>
              <a:rPr lang="en-US" dirty="0" smtClean="0"/>
              <a:t>Music infringements are aggressively policed by copyright owners.  </a:t>
            </a:r>
            <a:endParaRPr lang="en-US" dirty="0"/>
          </a:p>
        </p:txBody>
      </p:sp>
    </p:spTree>
    <p:extLst>
      <p:ext uri="{BB962C8B-B14F-4D97-AF65-F5344CB8AC3E}">
        <p14:creationId xmlns:p14="http://schemas.microsoft.com/office/powerpoint/2010/main" val="41113305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a:t>
            </a:r>
            <a:endParaRPr lang="en-US" dirty="0"/>
          </a:p>
        </p:txBody>
      </p:sp>
      <p:sp>
        <p:nvSpPr>
          <p:cNvPr id="3" name="Content Placeholder 2"/>
          <p:cNvSpPr>
            <a:spLocks noGrp="1"/>
          </p:cNvSpPr>
          <p:nvPr>
            <p:ph idx="1"/>
          </p:nvPr>
        </p:nvSpPr>
        <p:spPr>
          <a:xfrm>
            <a:off x="680321" y="2118360"/>
            <a:ext cx="9613861" cy="3817829"/>
          </a:xfrm>
        </p:spPr>
        <p:txBody>
          <a:bodyPr>
            <a:noAutofit/>
          </a:bodyPr>
          <a:lstStyle/>
          <a:p>
            <a:r>
              <a:rPr lang="en-US" sz="2000" dirty="0" smtClean="0"/>
              <a:t>17 USC § 120 (a</a:t>
            </a:r>
            <a:r>
              <a:rPr lang="en-US" sz="2000" dirty="0" smtClean="0"/>
              <a:t>): The </a:t>
            </a:r>
            <a:r>
              <a:rPr lang="en-US" sz="2000" dirty="0" smtClean="0"/>
              <a:t>copyright in an architectural work that has been constructed does not include the right to prevent the making, distributing, or public display of pictures, paintings, photographs or other pictorial representations of the work, if the building in which the work is embodied is locate in or ordinarily visible from a public </a:t>
            </a:r>
            <a:r>
              <a:rPr lang="en-US" sz="2000" dirty="0" smtClean="0"/>
              <a:t>place.</a:t>
            </a:r>
          </a:p>
          <a:p>
            <a:endParaRPr lang="en-US" sz="2000" dirty="0" smtClean="0"/>
          </a:p>
          <a:p>
            <a:r>
              <a:rPr lang="en-US" sz="2000" dirty="0" smtClean="0"/>
              <a:t>But</a:t>
            </a:r>
            <a:r>
              <a:rPr lang="en-US" sz="2000" dirty="0" smtClean="0"/>
              <a:t>, beware of using decorative, non-utilitarian gargoyles, hand carvings, painted frescoes, graffiti, and other design elements which are physically or conceptually separable from the building itself. An artist sued Warner Bros. for showing his four artistic towers that were attached to the top of a building in </a:t>
            </a:r>
            <a:r>
              <a:rPr lang="en-US" sz="2000" i="1" dirty="0" smtClean="0"/>
              <a:t>Batman Forever</a:t>
            </a:r>
            <a:r>
              <a:rPr lang="en-US" sz="2000" dirty="0" smtClean="0"/>
              <a:t>. The court, however, denied the infringement claim, holding that the towers were “part of the architectural work.”  </a:t>
            </a:r>
            <a:r>
              <a:rPr lang="en-US" sz="2000" i="1" dirty="0" smtClean="0"/>
              <a:t>Leicester v. Warner Bros</a:t>
            </a:r>
            <a:r>
              <a:rPr lang="en-US" sz="2000" dirty="0" smtClean="0"/>
              <a:t>., 232 F.3d 1212 (9</a:t>
            </a:r>
            <a:r>
              <a:rPr lang="en-US" sz="2000" baseline="30000" dirty="0" smtClean="0"/>
              <a:t>th</a:t>
            </a:r>
            <a:r>
              <a:rPr lang="en-US" sz="2000" dirty="0" smtClean="0"/>
              <a:t> Cir. 2000)</a:t>
            </a:r>
            <a:endParaRPr lang="en-US" sz="2000" i="1" dirty="0"/>
          </a:p>
        </p:txBody>
      </p:sp>
    </p:spTree>
    <p:extLst>
      <p:ext uri="{BB962C8B-B14F-4D97-AF65-F5344CB8AC3E}">
        <p14:creationId xmlns:p14="http://schemas.microsoft.com/office/powerpoint/2010/main" val="25409746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Clothing and Makeup</a:t>
            </a:r>
            <a:endParaRPr lang="en-US" dirty="0"/>
          </a:p>
        </p:txBody>
      </p:sp>
      <p:sp>
        <p:nvSpPr>
          <p:cNvPr id="3" name="Content Placeholder 2"/>
          <p:cNvSpPr>
            <a:spLocks noGrp="1"/>
          </p:cNvSpPr>
          <p:nvPr>
            <p:ph idx="1"/>
          </p:nvPr>
        </p:nvSpPr>
        <p:spPr/>
        <p:txBody>
          <a:bodyPr>
            <a:normAutofit lnSpcReduction="10000"/>
          </a:bodyPr>
          <a:lstStyle/>
          <a:p>
            <a:pPr marL="0" indent="0">
              <a:spcAft>
                <a:spcPts val="1200"/>
              </a:spcAft>
              <a:buNone/>
            </a:pPr>
            <a:r>
              <a:rPr lang="en-US" u="sng" dirty="0" smtClean="0"/>
              <a:t>Clothing</a:t>
            </a:r>
            <a:r>
              <a:rPr lang="en-US" dirty="0"/>
              <a:t> </a:t>
            </a:r>
            <a:r>
              <a:rPr lang="en-US" dirty="0" smtClean="0"/>
              <a:t>is considered a “useful item” and therefore its design is not protected by copyright. However, certain artistic aspects of clothing may be copyrightable if it “incorporates pictorial, graphic, or sculptural features that can be identified separately from, and are capable of existing independently of, the utilitarian aspects of the article.” 17 USC § 101.</a:t>
            </a:r>
            <a:endParaRPr lang="en-US" dirty="0"/>
          </a:p>
          <a:p>
            <a:pPr marL="0" indent="0">
              <a:buNone/>
            </a:pPr>
            <a:r>
              <a:rPr lang="en-US" u="sng" dirty="0" smtClean="0"/>
              <a:t>Makeup designs</a:t>
            </a:r>
            <a:r>
              <a:rPr lang="en-US" dirty="0" smtClean="0"/>
              <a:t> that are original and creative, such as those used for the actors in the Broadway musical </a:t>
            </a:r>
            <a:r>
              <a:rPr lang="en-US" i="1" dirty="0" smtClean="0"/>
              <a:t>Cats</a:t>
            </a:r>
            <a:r>
              <a:rPr lang="en-US" dirty="0" smtClean="0"/>
              <a:t>, are subject to copyright protection. </a:t>
            </a:r>
            <a:r>
              <a:rPr lang="en-US" i="1" dirty="0" err="1" smtClean="0"/>
              <a:t>Carell</a:t>
            </a:r>
            <a:r>
              <a:rPr lang="en-US" i="1" dirty="0" smtClean="0"/>
              <a:t> v. Shubert Org., Inc.</a:t>
            </a:r>
            <a:r>
              <a:rPr lang="en-US" dirty="0" smtClean="0"/>
              <a:t>, 104 F.Supp.2</a:t>
            </a:r>
            <a:r>
              <a:rPr lang="en-US" baseline="30000" dirty="0" smtClean="0"/>
              <a:t>nd</a:t>
            </a:r>
            <a:r>
              <a:rPr lang="en-US" dirty="0" smtClean="0"/>
              <a:t> 236 (SDNY 2000). But the usual application of makeup is generally not copyrightable.</a:t>
            </a:r>
            <a:endParaRPr lang="en-US" i="1" dirty="0"/>
          </a:p>
        </p:txBody>
      </p:sp>
    </p:spTree>
    <p:extLst>
      <p:ext uri="{BB962C8B-B14F-4D97-AF65-F5344CB8AC3E}">
        <p14:creationId xmlns:p14="http://schemas.microsoft.com/office/powerpoint/2010/main" val="25988893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Remedies for Infringement</a:t>
            </a:r>
            <a:endParaRPr lang="en-US" dirty="0"/>
          </a:p>
        </p:txBody>
      </p:sp>
      <p:sp>
        <p:nvSpPr>
          <p:cNvPr id="3" name="Content Placeholder 2"/>
          <p:cNvSpPr>
            <a:spLocks noGrp="1"/>
          </p:cNvSpPr>
          <p:nvPr>
            <p:ph idx="1"/>
          </p:nvPr>
        </p:nvSpPr>
        <p:spPr/>
        <p:txBody>
          <a:bodyPr>
            <a:normAutofit/>
          </a:bodyPr>
          <a:lstStyle/>
          <a:p>
            <a:r>
              <a:rPr lang="en-US" dirty="0" smtClean="0"/>
              <a:t>Injunction – This can destroy the financial viability of a film.</a:t>
            </a:r>
          </a:p>
          <a:p>
            <a:endParaRPr lang="en-US" dirty="0" smtClean="0"/>
          </a:p>
          <a:p>
            <a:r>
              <a:rPr lang="en-US" dirty="0" smtClean="0"/>
              <a:t>Monetary Damages - $750 to $30,000 per work infringed. Wilful </a:t>
            </a:r>
            <a:r>
              <a:rPr lang="en-US" dirty="0" err="1" smtClean="0"/>
              <a:t>infirngements</a:t>
            </a:r>
            <a:r>
              <a:rPr lang="en-US" dirty="0" smtClean="0"/>
              <a:t> increases awards to $150,000. The prevailing party is entitled to costs and attorney’s fees.</a:t>
            </a:r>
          </a:p>
          <a:p>
            <a:endParaRPr lang="en-US" dirty="0" smtClean="0"/>
          </a:p>
          <a:p>
            <a:r>
              <a:rPr lang="en-US" dirty="0" smtClean="0"/>
              <a:t>Criminal Infringements – Willful infringement for profit are subject to penalties of fines and imprisonment of up to three years, depending on the number and value of copies made.</a:t>
            </a:r>
            <a:endParaRPr lang="en-US" dirty="0"/>
          </a:p>
        </p:txBody>
      </p:sp>
    </p:spTree>
    <p:extLst>
      <p:ext uri="{BB962C8B-B14F-4D97-AF65-F5344CB8AC3E}">
        <p14:creationId xmlns:p14="http://schemas.microsoft.com/office/powerpoint/2010/main" val="4061638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Domain</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Works can be in the Public Domain for the following reasons:</a:t>
            </a:r>
          </a:p>
          <a:p>
            <a:pPr marL="0" indent="0">
              <a:buNone/>
            </a:pPr>
            <a:endParaRPr lang="en-US" dirty="0"/>
          </a:p>
          <a:p>
            <a:pPr marL="457200" indent="-457200">
              <a:buAutoNum type="arabicPeriod"/>
            </a:pPr>
            <a:r>
              <a:rPr lang="en-US" dirty="0" smtClean="0"/>
              <a:t>They were created for the Public Domain.</a:t>
            </a:r>
          </a:p>
          <a:p>
            <a:pPr marL="457200" lvl="1" indent="0">
              <a:buNone/>
            </a:pPr>
            <a:r>
              <a:rPr lang="en-US" dirty="0" smtClean="0"/>
              <a:t>	e.g., open code software, most political posters, creative </a:t>
            </a:r>
            <a:r>
              <a:rPr lang="en-US" dirty="0"/>
              <a:t>c</a:t>
            </a:r>
            <a:r>
              <a:rPr lang="en-US" dirty="0" smtClean="0"/>
              <a:t>ommons licenses.</a:t>
            </a:r>
          </a:p>
          <a:p>
            <a:pPr marL="457200" indent="-457200">
              <a:buAutoNum type="arabicPeriod"/>
            </a:pPr>
            <a:endParaRPr lang="en-US" dirty="0"/>
          </a:p>
          <a:p>
            <a:pPr marL="457200" indent="-457200">
              <a:buAutoNum type="arabicPeriod"/>
            </a:pPr>
            <a:r>
              <a:rPr lang="en-US" dirty="0" smtClean="0"/>
              <a:t>Their copyright protection has expired.</a:t>
            </a:r>
          </a:p>
          <a:p>
            <a:pPr marL="457200" lvl="1" indent="0">
              <a:buNone/>
            </a:pPr>
            <a:r>
              <a:rPr lang="en-US" dirty="0"/>
              <a:t> </a:t>
            </a:r>
            <a:r>
              <a:rPr lang="en-US" dirty="0" smtClean="0"/>
              <a:t>   As of 2014, all American works created prior to 1923 are in the Public Domain.</a:t>
            </a:r>
          </a:p>
          <a:p>
            <a:pPr marL="0" indent="0">
              <a:buNone/>
            </a:pPr>
            <a:endParaRPr lang="en-US" dirty="0"/>
          </a:p>
          <a:p>
            <a:pPr marL="0" indent="0">
              <a:buNone/>
            </a:pPr>
            <a:r>
              <a:rPr lang="en-US" dirty="0" smtClean="0"/>
              <a:t>A common misconception is that anything on the internet is in the public domain and can be used without permission. </a:t>
            </a:r>
            <a:r>
              <a:rPr lang="en-US" u="sng" dirty="0" smtClean="0"/>
              <a:t>Not</a:t>
            </a:r>
            <a:r>
              <a:rPr lang="en-US" dirty="0" smtClean="0"/>
              <a:t> </a:t>
            </a:r>
            <a:r>
              <a:rPr lang="en-US" u="sng" dirty="0" smtClean="0"/>
              <a:t>true</a:t>
            </a:r>
            <a:r>
              <a:rPr lang="en-US" dirty="0" smtClean="0"/>
              <a:t>!</a:t>
            </a:r>
            <a:endParaRPr lang="en-US" dirty="0"/>
          </a:p>
        </p:txBody>
      </p:sp>
    </p:spTree>
    <p:extLst>
      <p:ext uri="{BB962C8B-B14F-4D97-AF65-F5344CB8AC3E}">
        <p14:creationId xmlns:p14="http://schemas.microsoft.com/office/powerpoint/2010/main" val="10012165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Use</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sz="3600" dirty="0"/>
              <a:t>17 USC § 107 - Limitations on exclusive rights: Fair </a:t>
            </a:r>
            <a:r>
              <a:rPr lang="en-US" sz="3600" dirty="0" smtClean="0"/>
              <a:t>use</a:t>
            </a:r>
            <a:endParaRPr lang="en-US" sz="3600" dirty="0"/>
          </a:p>
          <a:p>
            <a:pPr marL="0" indent="0">
              <a:buNone/>
            </a:pPr>
            <a:r>
              <a:rPr lang="en-US" sz="3200" dirty="0" smtClean="0"/>
              <a:t>[</a:t>
            </a:r>
            <a:r>
              <a:rPr lang="en-US" sz="3200" dirty="0" smtClean="0"/>
              <a:t>T]he </a:t>
            </a:r>
            <a:r>
              <a:rPr lang="en-US" sz="3200" dirty="0"/>
              <a:t>fair use of a copyrighted </a:t>
            </a:r>
            <a:r>
              <a:rPr lang="en-US" sz="3200" dirty="0" smtClean="0"/>
              <a:t>work…for </a:t>
            </a:r>
            <a:r>
              <a:rPr lang="en-US" sz="3200" dirty="0"/>
              <a:t>purposes such as criticism, comment, news reporting, teaching (including multiple copies for classroom use), scholarship, or research, is not an infringement of copyright. In determining whether the use made of a work in any particular case is a fair use the factors to be considered shall include— </a:t>
            </a:r>
          </a:p>
          <a:p>
            <a:pPr marL="914400" lvl="1" indent="-457200">
              <a:buNone/>
            </a:pPr>
            <a:r>
              <a:rPr lang="en-US" sz="3200" dirty="0" smtClean="0"/>
              <a:t>(</a:t>
            </a:r>
            <a:r>
              <a:rPr lang="en-US" sz="3200" dirty="0"/>
              <a:t>1) the purpose and character of the use, including whether such use is of a commercial nature or is for nonprofit educational purposes</a:t>
            </a:r>
            <a:r>
              <a:rPr lang="en-US" sz="3200" dirty="0" smtClean="0"/>
              <a:t>;</a:t>
            </a:r>
            <a:endParaRPr lang="en-US" sz="3200" dirty="0"/>
          </a:p>
          <a:p>
            <a:pPr marL="914400" lvl="1" indent="-457200">
              <a:buNone/>
            </a:pPr>
            <a:r>
              <a:rPr lang="en-US" sz="3200" dirty="0" smtClean="0"/>
              <a:t>(</a:t>
            </a:r>
            <a:r>
              <a:rPr lang="en-US" sz="3200" dirty="0"/>
              <a:t>2) the nature of the copyrighted work</a:t>
            </a:r>
            <a:r>
              <a:rPr lang="en-US" sz="3200" dirty="0" smtClean="0"/>
              <a:t>;</a:t>
            </a:r>
            <a:endParaRPr lang="en-US" sz="3200" dirty="0"/>
          </a:p>
          <a:p>
            <a:pPr marL="914400" lvl="1" indent="-457200">
              <a:buNone/>
            </a:pPr>
            <a:r>
              <a:rPr lang="en-US" sz="3200" dirty="0" smtClean="0"/>
              <a:t>(</a:t>
            </a:r>
            <a:r>
              <a:rPr lang="en-US" sz="3200" dirty="0"/>
              <a:t>3) the amount and substantiality of the portion used in relation to the copyrighted work as a whole; </a:t>
            </a:r>
            <a:r>
              <a:rPr lang="en-US" sz="3200" dirty="0" smtClean="0"/>
              <a:t>and</a:t>
            </a:r>
          </a:p>
          <a:p>
            <a:pPr marL="914400" lvl="1" indent="-457200">
              <a:buNone/>
            </a:pPr>
            <a:r>
              <a:rPr lang="en-US" sz="3200" dirty="0" smtClean="0"/>
              <a:t>(4</a:t>
            </a:r>
            <a:r>
              <a:rPr lang="en-US" sz="3200" dirty="0"/>
              <a:t>) the effect of the use upon the potential market for or value of the copyrighted work.</a:t>
            </a:r>
          </a:p>
          <a:p>
            <a:endParaRPr lang="en-US" dirty="0"/>
          </a:p>
        </p:txBody>
      </p:sp>
    </p:spTree>
    <p:extLst>
      <p:ext uri="{BB962C8B-B14F-4D97-AF65-F5344CB8AC3E}">
        <p14:creationId xmlns:p14="http://schemas.microsoft.com/office/powerpoint/2010/main" val="5514689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Four-Factor Test of Fair Use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four-factor </a:t>
            </a:r>
            <a:r>
              <a:rPr lang="en-US" dirty="0"/>
              <a:t>test </a:t>
            </a:r>
            <a:r>
              <a:rPr lang="en-US" dirty="0" smtClean="0"/>
              <a:t>of Fair </a:t>
            </a:r>
            <a:r>
              <a:rPr lang="en-US" dirty="0"/>
              <a:t>U</a:t>
            </a:r>
            <a:r>
              <a:rPr lang="en-US" dirty="0" smtClean="0"/>
              <a:t>se requires </a:t>
            </a:r>
            <a:r>
              <a:rPr lang="en-US" dirty="0"/>
              <a:t>one to </a:t>
            </a:r>
            <a:r>
              <a:rPr lang="en-US" dirty="0" smtClean="0"/>
              <a:t>weigh the four </a:t>
            </a:r>
            <a:r>
              <a:rPr lang="en-US" dirty="0"/>
              <a:t>different factors in determining whether a</a:t>
            </a:r>
            <a:r>
              <a:rPr lang="en-US" dirty="0" smtClean="0"/>
              <a:t> </a:t>
            </a:r>
            <a:r>
              <a:rPr lang="en-US" dirty="0"/>
              <a:t>proposed usage is protected by Fair Use. So the test, to the extent it requires a “weighing of factors” is not a bright-line test on what is acceptable or not, but a weighing test that requires an individual evaluation on a case-by-case basis. However, a body of case law interpreting these F</a:t>
            </a:r>
            <a:r>
              <a:rPr lang="en-US" dirty="0" smtClean="0"/>
              <a:t>air </a:t>
            </a:r>
            <a:r>
              <a:rPr lang="en-US" dirty="0"/>
              <a:t>U</a:t>
            </a:r>
            <a:r>
              <a:rPr lang="en-US" dirty="0" smtClean="0"/>
              <a:t>se </a:t>
            </a:r>
            <a:r>
              <a:rPr lang="en-US" dirty="0"/>
              <a:t>factors has developed over the last 20 years, and familiarity with these decisions can help a producer see what factors are important for </a:t>
            </a:r>
            <a:r>
              <a:rPr lang="en-US" dirty="0" smtClean="0"/>
              <a:t>determining whether </a:t>
            </a:r>
            <a:r>
              <a:rPr lang="en-US" dirty="0"/>
              <a:t>certain uses will be protected by Fair Use (some helpful links to summaries of these cases </a:t>
            </a:r>
            <a:r>
              <a:rPr lang="en-US" dirty="0" smtClean="0"/>
              <a:t>are listed at the end of this presentation).</a:t>
            </a:r>
            <a:endParaRPr lang="en-US" dirty="0"/>
          </a:p>
        </p:txBody>
      </p:sp>
    </p:spTree>
    <p:extLst>
      <p:ext uri="{BB962C8B-B14F-4D97-AF65-F5344CB8AC3E}">
        <p14:creationId xmlns:p14="http://schemas.microsoft.com/office/powerpoint/2010/main" val="16748278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Copyright Law?</a:t>
            </a:r>
            <a:endParaRPr lang="en-US" dirty="0"/>
          </a:p>
        </p:txBody>
      </p:sp>
      <p:sp>
        <p:nvSpPr>
          <p:cNvPr id="3" name="Content Placeholder 2"/>
          <p:cNvSpPr>
            <a:spLocks noGrp="1"/>
          </p:cNvSpPr>
          <p:nvPr>
            <p:ph idx="1"/>
          </p:nvPr>
        </p:nvSpPr>
        <p:spPr/>
        <p:txBody>
          <a:bodyPr>
            <a:normAutofit fontScale="92500"/>
          </a:bodyPr>
          <a:lstStyle/>
          <a:p>
            <a:pPr>
              <a:lnSpc>
                <a:spcPct val="100000"/>
              </a:lnSpc>
              <a:spcBef>
                <a:spcPts val="600"/>
              </a:spcBef>
            </a:pPr>
            <a:r>
              <a:rPr lang="en-US" dirty="0" smtClean="0"/>
              <a:t>The copyright </a:t>
            </a:r>
            <a:r>
              <a:rPr lang="en-US" dirty="0"/>
              <a:t>l</a:t>
            </a:r>
            <a:r>
              <a:rPr lang="en-US" dirty="0" smtClean="0"/>
              <a:t>aw is derived from the US Constitution. The Copyright Clause of the Constitution (Art.1, § 8, Cl. 8) empowers Congress:</a:t>
            </a:r>
          </a:p>
          <a:p>
            <a:pPr>
              <a:lnSpc>
                <a:spcPct val="100000"/>
              </a:lnSpc>
              <a:spcBef>
                <a:spcPts val="0"/>
              </a:spcBef>
            </a:pPr>
            <a:endParaRPr lang="en-US" dirty="0"/>
          </a:p>
          <a:p>
            <a:pPr marL="457200" lvl="1" indent="0">
              <a:buNone/>
            </a:pPr>
            <a:r>
              <a:rPr lang="en-US" sz="2400" dirty="0" smtClean="0"/>
              <a:t>To </a:t>
            </a:r>
            <a:r>
              <a:rPr lang="en-US" sz="2400" dirty="0"/>
              <a:t>promote the Progress of Science and useful Arts, by securing for limited Times to Authors and Inventors the exclusive Right to their respective Writings and Discoveries</a:t>
            </a:r>
            <a:r>
              <a:rPr lang="en-US" sz="2400" dirty="0" smtClean="0"/>
              <a:t>.</a:t>
            </a:r>
          </a:p>
          <a:p>
            <a:endParaRPr lang="en-US" dirty="0"/>
          </a:p>
          <a:p>
            <a:r>
              <a:rPr lang="en-US" dirty="0" smtClean="0"/>
              <a:t>The last major amendment of the copyright law was The Copyright Law of 1976 (Title 17 of the US Code). </a:t>
            </a:r>
            <a:r>
              <a:rPr lang="en-US" dirty="0"/>
              <a:t>F</a:t>
            </a:r>
            <a:r>
              <a:rPr lang="en-US" dirty="0" smtClean="0"/>
              <a:t>ederal copyright law exclusively governs copyrights and preempts state laws.</a:t>
            </a:r>
          </a:p>
          <a:p>
            <a:pPr marL="457200" lvl="1" indent="0">
              <a:buNone/>
            </a:pPr>
            <a:endParaRPr lang="en-US" dirty="0" smtClean="0"/>
          </a:p>
          <a:p>
            <a:pPr marL="457200" lvl="1" indent="0">
              <a:buNone/>
            </a:pPr>
            <a:endParaRPr lang="en-US" dirty="0" smtClean="0"/>
          </a:p>
        </p:txBody>
      </p:sp>
    </p:spTree>
    <p:extLst>
      <p:ext uri="{BB962C8B-B14F-4D97-AF65-F5344CB8AC3E}">
        <p14:creationId xmlns:p14="http://schemas.microsoft.com/office/powerpoint/2010/main" val="11463638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Factor – Transformative Use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a:t>
            </a:r>
            <a:r>
              <a:rPr lang="en-US" dirty="0"/>
              <a:t>most important factor for determining </a:t>
            </a:r>
            <a:r>
              <a:rPr lang="en-US" dirty="0" smtClean="0"/>
              <a:t>fair use </a:t>
            </a:r>
            <a:r>
              <a:rPr lang="en-US" dirty="0"/>
              <a:t>is the first factor concerning the “purpose and character” of the use. Critical to this determination is whether a</a:t>
            </a:r>
            <a:r>
              <a:rPr lang="en-US" dirty="0" smtClean="0"/>
              <a:t> </a:t>
            </a:r>
            <a:r>
              <a:rPr lang="en-US" dirty="0"/>
              <a:t>usage is “transformative.” According to the US Supreme Court, whether a the use of a work </a:t>
            </a:r>
            <a:r>
              <a:rPr lang="en-US" dirty="0" smtClean="0"/>
              <a:t>is “transformative</a:t>
            </a:r>
            <a:r>
              <a:rPr lang="en-US" dirty="0"/>
              <a:t>” depends on whether the new work merely </a:t>
            </a:r>
            <a:r>
              <a:rPr lang="en-US" dirty="0" smtClean="0"/>
              <a:t>“supersedes” or “supplants” </a:t>
            </a:r>
            <a:r>
              <a:rPr lang="en-US" dirty="0"/>
              <a:t>the original creation, or whether it “instead adds something new, with a further purpose or different character, altering the first with new expression, meaning, or message; it asks, in other words, whether and to what extent the new work is ‘transformative.’ Campbell, 510 U.S. at 579 (quoting </a:t>
            </a:r>
            <a:r>
              <a:rPr lang="en-US" dirty="0" err="1"/>
              <a:t>Leval</a:t>
            </a:r>
            <a:r>
              <a:rPr lang="en-US" dirty="0"/>
              <a:t>, Toward a Fair Use Standard, 103 </a:t>
            </a:r>
            <a:r>
              <a:rPr lang="en-US" dirty="0" err="1"/>
              <a:t>Harv</a:t>
            </a:r>
            <a:r>
              <a:rPr lang="en-US" dirty="0"/>
              <a:t>. L. Rev. at 1111)</a:t>
            </a:r>
          </a:p>
        </p:txBody>
      </p:sp>
    </p:spTree>
    <p:extLst>
      <p:ext uri="{BB962C8B-B14F-4D97-AF65-F5344CB8AC3E}">
        <p14:creationId xmlns:p14="http://schemas.microsoft.com/office/powerpoint/2010/main" val="6318525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Factor – Commercial or Nonprofit</a:t>
            </a:r>
            <a:endParaRPr lang="en-US" dirty="0"/>
          </a:p>
        </p:txBody>
      </p:sp>
      <p:sp>
        <p:nvSpPr>
          <p:cNvPr id="3" name="Content Placeholder 2"/>
          <p:cNvSpPr>
            <a:spLocks noGrp="1"/>
          </p:cNvSpPr>
          <p:nvPr>
            <p:ph idx="1"/>
          </p:nvPr>
        </p:nvSpPr>
        <p:spPr/>
        <p:txBody>
          <a:bodyPr/>
          <a:lstStyle/>
          <a:p>
            <a:pPr marL="0" indent="0">
              <a:buNone/>
            </a:pPr>
            <a:r>
              <a:rPr lang="en-US" dirty="0"/>
              <a:t>While the first factor </a:t>
            </a:r>
            <a:r>
              <a:rPr lang="en-US" dirty="0" smtClean="0"/>
              <a:t>of Fair Use considers </a:t>
            </a:r>
            <a:r>
              <a:rPr lang="en-US" dirty="0"/>
              <a:t>whether </a:t>
            </a:r>
            <a:r>
              <a:rPr lang="en-US" dirty="0" smtClean="0"/>
              <a:t>a use </a:t>
            </a:r>
            <a:r>
              <a:rPr lang="en-US" dirty="0"/>
              <a:t>is commercial or for nonprofit purposes, </a:t>
            </a:r>
            <a:r>
              <a:rPr lang="en-US" dirty="0" smtClean="0"/>
              <a:t>a number of cases hold </a:t>
            </a:r>
            <a:r>
              <a:rPr lang="en-US" dirty="0"/>
              <a:t>that this </a:t>
            </a:r>
            <a:r>
              <a:rPr lang="en-US" dirty="0" smtClean="0"/>
              <a:t>consideration is </a:t>
            </a:r>
            <a:r>
              <a:rPr lang="en-US" dirty="0"/>
              <a:t>not as important as whether the work is transformative. </a:t>
            </a:r>
            <a:r>
              <a:rPr lang="en-US" dirty="0" smtClean="0"/>
              <a:t>Thus, Fair Use will be </a:t>
            </a:r>
            <a:r>
              <a:rPr lang="en-US" dirty="0"/>
              <a:t>found even though a defendant benefits </a:t>
            </a:r>
            <a:r>
              <a:rPr lang="en-US" dirty="0" smtClean="0"/>
              <a:t>commercially from </a:t>
            </a:r>
            <a:r>
              <a:rPr lang="en-US" dirty="0"/>
              <a:t>the unlicensed use of the copyrighted works. See, e.g., Blanch, 467 F.3d at 253; Bill Graham Archives, 448 F.3d at 612. See also Castle Rock </a:t>
            </a:r>
            <a:r>
              <a:rPr lang="en-US" dirty="0" err="1"/>
              <a:t>Entm't</a:t>
            </a:r>
            <a:r>
              <a:rPr lang="en-US" dirty="0"/>
              <a:t>, Inc. v. Carol </a:t>
            </a:r>
            <a:r>
              <a:rPr lang="en-US" dirty="0" err="1"/>
              <a:t>Publ'g</a:t>
            </a:r>
            <a:r>
              <a:rPr lang="en-US" dirty="0"/>
              <a:t> Grp., Inc., 150 F.3d 132, 142 (2d Cir. 1998) (observing that Second Circuit does "not give much weight to the fact that the secondary use was for commercial gain").</a:t>
            </a:r>
          </a:p>
        </p:txBody>
      </p:sp>
    </p:spTree>
    <p:extLst>
      <p:ext uri="{BB962C8B-B14F-4D97-AF65-F5344CB8AC3E}">
        <p14:creationId xmlns:p14="http://schemas.microsoft.com/office/powerpoint/2010/main" val="364790246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Factor – Nature of Copyrighted Work</a:t>
            </a:r>
            <a:endParaRPr lang="en-US" dirty="0"/>
          </a:p>
        </p:txBody>
      </p:sp>
      <p:sp>
        <p:nvSpPr>
          <p:cNvPr id="3" name="Content Placeholder 2"/>
          <p:cNvSpPr>
            <a:spLocks noGrp="1"/>
          </p:cNvSpPr>
          <p:nvPr>
            <p:ph idx="1"/>
          </p:nvPr>
        </p:nvSpPr>
        <p:spPr/>
        <p:txBody>
          <a:bodyPr>
            <a:normAutofit/>
          </a:bodyPr>
          <a:lstStyle/>
          <a:p>
            <a:pPr marL="0" indent="0">
              <a:buNone/>
            </a:pPr>
            <a:r>
              <a:rPr lang="en-US" dirty="0"/>
              <a:t>The second factor of the Fair Use test is the “nature of the copyrighted work.” For this factor, the courts generally consider whether the work is published or unpublished or a work of fiction or non-fiction. Works that are published and nonfictional weigh in favor of Fair Use under the second </a:t>
            </a:r>
            <a:r>
              <a:rPr lang="en-US" dirty="0" smtClean="0"/>
              <a:t>factor.  </a:t>
            </a:r>
            <a:r>
              <a:rPr lang="en-US" i="1" dirty="0" smtClean="0"/>
              <a:t>See</a:t>
            </a:r>
            <a:r>
              <a:rPr lang="en-US" dirty="0" smtClean="0"/>
              <a:t>, </a:t>
            </a:r>
            <a:r>
              <a:rPr lang="en-US" i="1" dirty="0" smtClean="0"/>
              <a:t>e.g.</a:t>
            </a:r>
            <a:r>
              <a:rPr lang="en-US" dirty="0" smtClean="0"/>
              <a:t>, </a:t>
            </a:r>
            <a:r>
              <a:rPr lang="en-US" i="1" dirty="0" smtClean="0"/>
              <a:t>Arica </a:t>
            </a:r>
            <a:r>
              <a:rPr lang="en-US" i="1" dirty="0"/>
              <a:t>Inst., Inc. v. Palmer</a:t>
            </a:r>
            <a:r>
              <a:rPr lang="en-US" dirty="0"/>
              <a:t>, 970 F.2d 1067, 1078 (2d Cir. 1992) ("Whether or not a work is published is critical to its nature under factor two because the scope of fair use is narrower with respect to unpublished works</a:t>
            </a:r>
            <a:r>
              <a:rPr lang="en-US" dirty="0" smtClean="0"/>
              <a:t>.")</a:t>
            </a:r>
            <a:endParaRPr lang="en-US" dirty="0"/>
          </a:p>
        </p:txBody>
      </p:sp>
    </p:spTree>
    <p:extLst>
      <p:ext uri="{BB962C8B-B14F-4D97-AF65-F5344CB8AC3E}">
        <p14:creationId xmlns:p14="http://schemas.microsoft.com/office/powerpoint/2010/main" val="32369845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&amp; Fourth Factors of Fair Use</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a:t>The </a:t>
            </a:r>
            <a:r>
              <a:rPr lang="en-US" u="sng" dirty="0"/>
              <a:t>third factor</a:t>
            </a:r>
            <a:r>
              <a:rPr lang="en-US" dirty="0"/>
              <a:t> </a:t>
            </a:r>
            <a:r>
              <a:rPr lang="en-US" dirty="0" smtClean="0"/>
              <a:t>of Fair Use is </a:t>
            </a:r>
            <a:r>
              <a:rPr lang="en-US" dirty="0"/>
              <a:t>"the amount and substantiality of the portion used in relation to the copyrighted work as a whole." 17 U.S.C. § 107(3</a:t>
            </a:r>
            <a:r>
              <a:rPr lang="en-US" dirty="0" smtClean="0"/>
              <a:t>). Using an entire photograph is more problematic than using a film clip that comes from an entire movie.</a:t>
            </a:r>
            <a:endParaRPr lang="en-US" dirty="0"/>
          </a:p>
          <a:p>
            <a:pPr marL="0" indent="0">
              <a:buNone/>
            </a:pPr>
            <a:endParaRPr lang="en-US" dirty="0"/>
          </a:p>
          <a:p>
            <a:pPr marL="0" indent="0">
              <a:buNone/>
            </a:pPr>
            <a:r>
              <a:rPr lang="en-US" dirty="0"/>
              <a:t>The </a:t>
            </a:r>
            <a:r>
              <a:rPr lang="en-US" u="sng" dirty="0"/>
              <a:t>fourth factor</a:t>
            </a:r>
            <a:r>
              <a:rPr lang="en-US" dirty="0"/>
              <a:t> is "the effect of the use upon the potential market for or value of the copyrighted work." 17 U.S.C. § 107(4). A lot of the cases analyzing the fourth factor under Fair Use are influenced by whether or not </a:t>
            </a:r>
            <a:r>
              <a:rPr lang="en-US" dirty="0" smtClean="0"/>
              <a:t>a use </a:t>
            </a:r>
            <a:r>
              <a:rPr lang="en-US" dirty="0"/>
              <a:t>is competing directly with the market for the original work. </a:t>
            </a:r>
            <a:r>
              <a:rPr lang="en-US" dirty="0" smtClean="0"/>
              <a:t>For example, the use of a film clip to illustrate some educational point would probably not be </a:t>
            </a:r>
            <a:r>
              <a:rPr lang="en-US" dirty="0"/>
              <a:t>taking away business from the market for </a:t>
            </a:r>
            <a:r>
              <a:rPr lang="en-US" dirty="0" smtClean="0"/>
              <a:t>an </a:t>
            </a:r>
            <a:r>
              <a:rPr lang="en-US" dirty="0"/>
              <a:t>entire film</a:t>
            </a:r>
            <a:r>
              <a:rPr lang="en-US" dirty="0" smtClean="0"/>
              <a:t>. On the other hand, using photos, music, or decorative art that is usually licensed by authorized owners and agencies would be directly impacting their market for these works.</a:t>
            </a:r>
            <a:endParaRPr lang="en-US" dirty="0"/>
          </a:p>
        </p:txBody>
      </p:sp>
    </p:spTree>
    <p:extLst>
      <p:ext uri="{BB962C8B-B14F-4D97-AF65-F5344CB8AC3E}">
        <p14:creationId xmlns:p14="http://schemas.microsoft.com/office/powerpoint/2010/main" val="42297307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it Fair Use or Not?</a:t>
            </a:r>
            <a:endParaRPr lang="en-US" dirty="0"/>
          </a:p>
        </p:txBody>
      </p:sp>
      <p:sp>
        <p:nvSpPr>
          <p:cNvPr id="3" name="Content Placeholder 2"/>
          <p:cNvSpPr>
            <a:spLocks noGrp="1"/>
          </p:cNvSpPr>
          <p:nvPr>
            <p:ph idx="1"/>
          </p:nvPr>
        </p:nvSpPr>
        <p:spPr/>
        <p:txBody>
          <a:bodyPr/>
          <a:lstStyle/>
          <a:p>
            <a:pPr marL="0" indent="0">
              <a:buNone/>
            </a:pPr>
            <a:r>
              <a:rPr lang="en-US" dirty="0" smtClean="0"/>
              <a:t>Stanford University’s website has an excellent summary of cases where Fair Use has been </a:t>
            </a:r>
            <a:r>
              <a:rPr lang="en-US" dirty="0"/>
              <a:t>upheld or </a:t>
            </a:r>
            <a:r>
              <a:rPr lang="en-US" dirty="0" smtClean="0"/>
              <a:t>denied (</a:t>
            </a:r>
            <a:r>
              <a:rPr lang="en-US" i="1" dirty="0" smtClean="0"/>
              <a:t>See </a:t>
            </a:r>
            <a:r>
              <a:rPr lang="en-US" dirty="0" smtClean="0"/>
              <a:t>Helpful Links at end of presentation)</a:t>
            </a:r>
            <a:endParaRPr lang="en-US" i="1" dirty="0"/>
          </a:p>
          <a:p>
            <a:pPr marL="0" indent="0">
              <a:buNone/>
            </a:pPr>
            <a:endParaRPr lang="en-US" dirty="0" smtClean="0"/>
          </a:p>
          <a:p>
            <a:pPr marL="0" indent="0">
              <a:buNone/>
            </a:pPr>
            <a:r>
              <a:rPr lang="en-US" dirty="0" smtClean="0"/>
              <a:t>On the next two slides are examples from the Stanford website on how principles of fair use have been applied to either uphold or deny the use of film and video clips.</a:t>
            </a:r>
          </a:p>
          <a:p>
            <a:pPr marL="0" indent="0">
              <a:buNone/>
            </a:pPr>
            <a:endParaRPr lang="en-US" dirty="0"/>
          </a:p>
        </p:txBody>
      </p:sp>
    </p:spTree>
    <p:extLst>
      <p:ext uri="{BB962C8B-B14F-4D97-AF65-F5344CB8AC3E}">
        <p14:creationId xmlns:p14="http://schemas.microsoft.com/office/powerpoint/2010/main" val="365355596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Use Upheld – Film Clips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u="sng" dirty="0"/>
              <a:t>Fair U</a:t>
            </a:r>
            <a:r>
              <a:rPr lang="en-US" b="1" u="sng" dirty="0" smtClean="0"/>
              <a:t>se Upheld</a:t>
            </a:r>
            <a:r>
              <a:rPr lang="en-US" dirty="0" smtClean="0"/>
              <a:t>. The producers </a:t>
            </a:r>
            <a:r>
              <a:rPr lang="en-US" dirty="0"/>
              <a:t>of a movie biography of Muhammad Ali used 41 seconds from a boxing match film in their biography. Important factors: </a:t>
            </a:r>
            <a:r>
              <a:rPr lang="en-US" dirty="0" smtClean="0"/>
              <a:t>a small </a:t>
            </a:r>
            <a:r>
              <a:rPr lang="en-US" dirty="0"/>
              <a:t>portion of film was taken and the purpose was informational. (</a:t>
            </a:r>
            <a:r>
              <a:rPr lang="en-US" i="1" dirty="0"/>
              <a:t>Monster Communications, Inc. v. Turner Broadcasting Sys.</a:t>
            </a:r>
            <a:r>
              <a:rPr lang="en-US" dirty="0"/>
              <a:t> Inc., 935 </a:t>
            </a:r>
            <a:r>
              <a:rPr lang="en-US" dirty="0" err="1" smtClean="0"/>
              <a:t>F.Supp</a:t>
            </a:r>
            <a:r>
              <a:rPr lang="en-US" dirty="0"/>
              <a:t>. 490 (</a:t>
            </a:r>
            <a:r>
              <a:rPr lang="en-US" dirty="0" smtClean="0"/>
              <a:t>SDNY 1996).</a:t>
            </a:r>
          </a:p>
          <a:p>
            <a:pPr marL="0" indent="0">
              <a:buNone/>
            </a:pPr>
            <a:endParaRPr lang="en-US" dirty="0" smtClean="0"/>
          </a:p>
          <a:p>
            <a:pPr marL="0" indent="0">
              <a:buNone/>
            </a:pPr>
            <a:r>
              <a:rPr lang="en-US" b="1" u="sng" dirty="0" smtClean="0"/>
              <a:t>Fair Use Upheld</a:t>
            </a:r>
            <a:r>
              <a:rPr lang="en-US" dirty="0" smtClean="0"/>
              <a:t>. </a:t>
            </a:r>
            <a:r>
              <a:rPr lang="en-US" dirty="0"/>
              <a:t>A </a:t>
            </a:r>
            <a:r>
              <a:rPr lang="en-US" dirty="0" smtClean="0"/>
              <a:t>seven-second clip from the Ed Sullivan TV show was used in a staged musical history (</a:t>
            </a:r>
            <a:r>
              <a:rPr lang="en-US" i="1" dirty="0" smtClean="0"/>
              <a:t>The Jersey Boys</a:t>
            </a:r>
            <a:r>
              <a:rPr lang="en-US" dirty="0" smtClean="0"/>
              <a:t>) </a:t>
            </a:r>
            <a:r>
              <a:rPr lang="en-US" dirty="0"/>
              <a:t>based on the career of the musical </a:t>
            </a:r>
            <a:r>
              <a:rPr lang="en-US" dirty="0" smtClean="0"/>
              <a:t>group, </a:t>
            </a:r>
            <a:r>
              <a:rPr lang="en-US" dirty="0"/>
              <a:t>the Four Seasons. </a:t>
            </a:r>
            <a:r>
              <a:rPr lang="en-US" dirty="0" smtClean="0"/>
              <a:t>An important factor was that t</a:t>
            </a:r>
            <a:r>
              <a:rPr lang="en-US" dirty="0" smtClean="0"/>
              <a:t>he </a:t>
            </a:r>
            <a:r>
              <a:rPr lang="en-US" dirty="0"/>
              <a:t>use was </a:t>
            </a:r>
            <a:r>
              <a:rPr lang="en-US" dirty="0" smtClean="0"/>
              <a:t>transformative: “Being </a:t>
            </a:r>
            <a:r>
              <a:rPr lang="en-US" dirty="0"/>
              <a:t>selected by Ed Sullivan to perform on his show was evidence of the band’s enduring prominence in American </a:t>
            </a:r>
            <a:r>
              <a:rPr lang="en-US" dirty="0" smtClean="0"/>
              <a:t>music ....By </a:t>
            </a:r>
            <a:r>
              <a:rPr lang="en-US" dirty="0"/>
              <a:t>using </a:t>
            </a:r>
            <a:r>
              <a:rPr lang="en-US" dirty="0" smtClean="0"/>
              <a:t>the film clip </a:t>
            </a:r>
            <a:r>
              <a:rPr lang="en-US" dirty="0"/>
              <a:t>as a biographical anchor, [the defendant] put the clip to its own transformative ends</a:t>
            </a:r>
            <a:r>
              <a:rPr lang="en-US" dirty="0" smtClean="0"/>
              <a:t>.” </a:t>
            </a:r>
            <a:r>
              <a:rPr lang="en-US" dirty="0"/>
              <a:t>Further, the use caused no financial harm to the copyright owners of the show. </a:t>
            </a:r>
            <a:r>
              <a:rPr lang="en-US" i="1" dirty="0"/>
              <a:t>SOFA Entertainment, Inc. v. Dodger Productions, Inc.</a:t>
            </a:r>
            <a:r>
              <a:rPr lang="en-US" dirty="0"/>
              <a:t>, No. 2:08-cv-02616 (9th Cir. Mar. 11, 2013).</a:t>
            </a:r>
          </a:p>
          <a:p>
            <a:pPr marL="0" indent="0">
              <a:buNone/>
            </a:pPr>
            <a:endParaRPr lang="en-US" dirty="0"/>
          </a:p>
        </p:txBody>
      </p:sp>
    </p:spTree>
    <p:extLst>
      <p:ext uri="{BB962C8B-B14F-4D97-AF65-F5344CB8AC3E}">
        <p14:creationId xmlns:p14="http://schemas.microsoft.com/office/powerpoint/2010/main" val="367789831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Fair Use Denied – Film Clips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u="sng" dirty="0" smtClean="0"/>
              <a:t>Fair Use Denied</a:t>
            </a:r>
            <a:r>
              <a:rPr lang="en-US" dirty="0" smtClean="0"/>
              <a:t>. </a:t>
            </a:r>
            <a:r>
              <a:rPr lang="en-US" dirty="0"/>
              <a:t>A television news program copied one minute and 15 seconds from a 72-minute Charlie Chaplin film and used it in a news report about Chaplin’s death. Important factors: The court felt that the portions taken were substantial and part of the “heart” of the film. (</a:t>
            </a:r>
            <a:r>
              <a:rPr lang="en-US" i="1" dirty="0"/>
              <a:t>Roy Export Co. </a:t>
            </a:r>
            <a:r>
              <a:rPr lang="en-US" i="1" dirty="0" err="1"/>
              <a:t>Estab</a:t>
            </a:r>
            <a:r>
              <a:rPr lang="en-US" i="1" dirty="0"/>
              <a:t>. of Vaduz v. Columbia Broadcasting Sys., Inc.</a:t>
            </a:r>
            <a:r>
              <a:rPr lang="en-US" dirty="0"/>
              <a:t>, 672 F.2d 1095, 1100 (2d Cir. 1982).</a:t>
            </a:r>
          </a:p>
          <a:p>
            <a:pPr marL="0" indent="0">
              <a:buNone/>
            </a:pPr>
            <a:endParaRPr lang="en-US" dirty="0"/>
          </a:p>
          <a:p>
            <a:pPr marL="0" indent="0">
              <a:buNone/>
            </a:pPr>
            <a:r>
              <a:rPr lang="en-US" b="1" u="sng" dirty="0" smtClean="0"/>
              <a:t>Fair Use Denied</a:t>
            </a:r>
            <a:r>
              <a:rPr lang="en-US" dirty="0" smtClean="0"/>
              <a:t>. </a:t>
            </a:r>
            <a:r>
              <a:rPr lang="en-US" dirty="0"/>
              <a:t>A television station’s news broadcast used 30 seconds from a four-minute copyrighted videotape of the 1992 Los Angeles beating of Reginald Denny. Important factors: The use was commercial, took the heart of the work, and affected the copyright owner’s ability to market the video. (Los Angeles News Service v. KCAL-TV Channel 9, 108 F.3d 1119 (9th Cir. 1997).</a:t>
            </a:r>
          </a:p>
          <a:p>
            <a:endParaRPr lang="en-US" dirty="0"/>
          </a:p>
        </p:txBody>
      </p:sp>
    </p:spTree>
    <p:extLst>
      <p:ext uri="{BB962C8B-B14F-4D97-AF65-F5344CB8AC3E}">
        <p14:creationId xmlns:p14="http://schemas.microsoft.com/office/powerpoint/2010/main" val="247003241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Legal Issues</a:t>
            </a:r>
            <a:endParaRPr lang="en-US" dirty="0"/>
          </a:p>
        </p:txBody>
      </p:sp>
      <p:sp>
        <p:nvSpPr>
          <p:cNvPr id="3" name="Content Placeholder 2"/>
          <p:cNvSpPr>
            <a:spLocks noGrp="1"/>
          </p:cNvSpPr>
          <p:nvPr>
            <p:ph idx="1"/>
          </p:nvPr>
        </p:nvSpPr>
        <p:spPr/>
        <p:txBody>
          <a:bodyPr/>
          <a:lstStyle/>
          <a:p>
            <a:pPr>
              <a:spcAft>
                <a:spcPts val="1800"/>
              </a:spcAft>
            </a:pPr>
            <a:r>
              <a:rPr lang="en-US" dirty="0" smtClean="0"/>
              <a:t>There are other important legal issues for producers to consider that do not involve copyright law. They include the following:</a:t>
            </a:r>
          </a:p>
          <a:p>
            <a:pPr lvl="1"/>
            <a:r>
              <a:rPr lang="en-US" sz="2400" dirty="0" smtClean="0"/>
              <a:t>Defamation (libel and slander)</a:t>
            </a:r>
          </a:p>
          <a:p>
            <a:pPr lvl="1"/>
            <a:r>
              <a:rPr lang="en-US" sz="2400" dirty="0" smtClean="0"/>
              <a:t>Right of Publicity</a:t>
            </a:r>
          </a:p>
          <a:p>
            <a:pPr lvl="1"/>
            <a:r>
              <a:rPr lang="en-US" sz="2400" dirty="0" smtClean="0"/>
              <a:t>Invasion of Privacy</a:t>
            </a:r>
          </a:p>
          <a:p>
            <a:pPr lvl="1"/>
            <a:r>
              <a:rPr lang="en-US" sz="2400" dirty="0" smtClean="0"/>
              <a:t>False Light</a:t>
            </a:r>
          </a:p>
          <a:p>
            <a:pPr lvl="1"/>
            <a:r>
              <a:rPr lang="en-US" sz="2400" dirty="0" smtClean="0"/>
              <a:t>News-Gathering Torts</a:t>
            </a:r>
          </a:p>
          <a:p>
            <a:pPr lvl="1"/>
            <a:r>
              <a:rPr lang="en-US" sz="2400" dirty="0" smtClean="0"/>
              <a:t>Production Safety</a:t>
            </a:r>
            <a:endParaRPr lang="en-US" sz="2400" dirty="0"/>
          </a:p>
        </p:txBody>
      </p:sp>
    </p:spTree>
    <p:extLst>
      <p:ext uri="{BB962C8B-B14F-4D97-AF65-F5344CB8AC3E}">
        <p14:creationId xmlns:p14="http://schemas.microsoft.com/office/powerpoint/2010/main" val="30242622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Reading</a:t>
            </a:r>
            <a:endParaRPr lang="en-US" dirty="0"/>
          </a:p>
        </p:txBody>
      </p:sp>
      <p:pic>
        <p:nvPicPr>
          <p:cNvPr id="4" name="Content Placeholder 3"/>
          <p:cNvPicPr>
            <a:picLocks noGrp="1" noChangeAspect="1"/>
          </p:cNvPicPr>
          <p:nvPr>
            <p:ph idx="1"/>
          </p:nvPr>
        </p:nvPicPr>
        <p:blipFill>
          <a:blip r:embed="rId2"/>
          <a:stretch>
            <a:fillRect/>
          </a:stretch>
        </p:blipFill>
        <p:spPr>
          <a:xfrm>
            <a:off x="1098810" y="2888526"/>
            <a:ext cx="2407385" cy="3734987"/>
          </a:xfrm>
          <a:prstGeom prst="rect">
            <a:avLst/>
          </a:prstGeom>
        </p:spPr>
      </p:pic>
      <p:pic>
        <p:nvPicPr>
          <p:cNvPr id="5" name="Picture 4"/>
          <p:cNvPicPr>
            <a:picLocks noChangeAspect="1"/>
          </p:cNvPicPr>
          <p:nvPr/>
        </p:nvPicPr>
        <p:blipFill>
          <a:blip r:embed="rId3"/>
          <a:stretch>
            <a:fillRect/>
          </a:stretch>
        </p:blipFill>
        <p:spPr>
          <a:xfrm>
            <a:off x="8202365" y="2998820"/>
            <a:ext cx="2277414" cy="3502156"/>
          </a:xfrm>
          <a:prstGeom prst="rect">
            <a:avLst/>
          </a:prstGeom>
        </p:spPr>
      </p:pic>
      <p:pic>
        <p:nvPicPr>
          <p:cNvPr id="6" name="Picture 5"/>
          <p:cNvPicPr>
            <a:picLocks noChangeAspect="1"/>
          </p:cNvPicPr>
          <p:nvPr/>
        </p:nvPicPr>
        <p:blipFill>
          <a:blip r:embed="rId4"/>
          <a:stretch>
            <a:fillRect/>
          </a:stretch>
        </p:blipFill>
        <p:spPr>
          <a:xfrm>
            <a:off x="4630022" y="2949531"/>
            <a:ext cx="2587412" cy="3609857"/>
          </a:xfrm>
          <a:prstGeom prst="rect">
            <a:avLst/>
          </a:prstGeom>
        </p:spPr>
      </p:pic>
      <p:sp>
        <p:nvSpPr>
          <p:cNvPr id="7" name="TextBox 6"/>
          <p:cNvSpPr txBox="1"/>
          <p:nvPr/>
        </p:nvSpPr>
        <p:spPr>
          <a:xfrm>
            <a:off x="939618" y="2117065"/>
            <a:ext cx="10743991" cy="646331"/>
          </a:xfrm>
          <a:prstGeom prst="rect">
            <a:avLst/>
          </a:prstGeom>
          <a:noFill/>
        </p:spPr>
        <p:txBody>
          <a:bodyPr wrap="square" rtlCol="0">
            <a:spAutoFit/>
          </a:bodyPr>
          <a:lstStyle/>
          <a:p>
            <a:r>
              <a:rPr lang="en-US" dirty="0" smtClean="0"/>
              <a:t>These are all excellent guides. The first two come with CD-ROMs containing a library of legal forms for producers. You can find them online by Googling their titles.</a:t>
            </a:r>
            <a:endParaRPr lang="en-US" dirty="0"/>
          </a:p>
        </p:txBody>
      </p:sp>
    </p:spTree>
    <p:extLst>
      <p:ext uri="{BB962C8B-B14F-4D97-AF65-F5344CB8AC3E}">
        <p14:creationId xmlns:p14="http://schemas.microsoft.com/office/powerpoint/2010/main" val="80541510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Helpful Links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2000" dirty="0" smtClean="0"/>
              <a:t>US Copyright Office:  </a:t>
            </a:r>
            <a:r>
              <a:rPr lang="en-US" sz="1700" dirty="0" smtClean="0">
                <a:hlinkClick r:id="rId2"/>
              </a:rPr>
              <a:t>www.copyright.gov</a:t>
            </a:r>
            <a:endParaRPr lang="en-US" sz="1700" dirty="0" smtClean="0"/>
          </a:p>
          <a:p>
            <a:pPr marL="0" indent="0">
              <a:buNone/>
            </a:pPr>
            <a:r>
              <a:rPr lang="en-US" sz="2000" dirty="0" smtClean="0"/>
              <a:t>Stanford University’s Summary of Fair Use Cases: </a:t>
            </a:r>
            <a:r>
              <a:rPr lang="en-US" sz="1400" dirty="0" smtClean="0">
                <a:solidFill>
                  <a:schemeClr val="bg1"/>
                </a:solidFill>
                <a:hlinkClick r:id="rId3"/>
              </a:rPr>
              <a:t>www.fairuse.stanford.edu/overview/fair-use/cases/</a:t>
            </a:r>
            <a:endParaRPr lang="en-US" sz="1400" dirty="0">
              <a:solidFill>
                <a:schemeClr val="bg1"/>
              </a:solidFill>
            </a:endParaRPr>
          </a:p>
          <a:p>
            <a:pPr marL="0" indent="0">
              <a:buNone/>
            </a:pPr>
            <a:r>
              <a:rPr lang="en-US" sz="2000" dirty="0" smtClean="0"/>
              <a:t>Cornell University’s Chart on Copyright Durations: </a:t>
            </a:r>
            <a:r>
              <a:rPr lang="en-US" sz="1300" dirty="0" smtClean="0">
                <a:hlinkClick r:id="rId4"/>
              </a:rPr>
              <a:t>www.copyright.cornell.edu/resources/publicdomain.cfm</a:t>
            </a:r>
            <a:endParaRPr lang="en-US" sz="1300" dirty="0"/>
          </a:p>
          <a:p>
            <a:pPr marL="0" indent="0">
              <a:buNone/>
            </a:pPr>
            <a:r>
              <a:rPr lang="en-US" sz="2000" dirty="0"/>
              <a:t>Documentary Filmmakers' Statement of Best Practices in Fair </a:t>
            </a:r>
            <a:r>
              <a:rPr lang="en-US" sz="1400" dirty="0" smtClean="0"/>
              <a:t>Use: </a:t>
            </a:r>
            <a:r>
              <a:rPr lang="en-US" sz="1400" dirty="0" smtClean="0">
                <a:hlinkClick r:id="rId5"/>
              </a:rPr>
              <a:t>www.cmsimpact.org/fair-use/best-practices/documentary/documentary-filmmakers-statement-best-practices-fair-use</a:t>
            </a:r>
            <a:endParaRPr lang="en-US" sz="1400" dirty="0" smtClean="0"/>
          </a:p>
          <a:p>
            <a:pPr marL="0" indent="0">
              <a:buNone/>
            </a:pPr>
            <a:r>
              <a:rPr lang="en-US" sz="2000" dirty="0" smtClean="0"/>
              <a:t>588 Free Film Contracts and Forms: </a:t>
            </a:r>
            <a:r>
              <a:rPr lang="en-US" sz="1500" dirty="0" smtClean="0">
                <a:hlinkClick r:id="rId6"/>
              </a:rPr>
              <a:t>www.filmmakeriq.com/2009/04/588-free-film-contracts-and-forms/</a:t>
            </a:r>
            <a:endParaRPr lang="en-US" sz="1500" dirty="0" smtClean="0"/>
          </a:p>
          <a:p>
            <a:pPr marL="0" indent="0">
              <a:buNone/>
            </a:pPr>
            <a:r>
              <a:rPr lang="en-US" sz="2000" dirty="0" smtClean="0"/>
              <a:t>Film Anchor Free Film Contracts and Forms: </a:t>
            </a:r>
            <a:r>
              <a:rPr lang="en-US" sz="1700" dirty="0" smtClean="0">
                <a:hlinkClick r:id="rId7"/>
              </a:rPr>
              <a:t>www.filmanchor.com/contracts-forms</a:t>
            </a:r>
            <a:endParaRPr lang="en-US" sz="1700" dirty="0" smtClean="0"/>
          </a:p>
          <a:p>
            <a:pPr marL="0" indent="0">
              <a:buNone/>
            </a:pPr>
            <a:r>
              <a:rPr lang="en-US" sz="2000" dirty="0" smtClean="0"/>
              <a:t>Mark </a:t>
            </a:r>
            <a:r>
              <a:rPr lang="en-US" sz="2000" dirty="0" err="1" smtClean="0"/>
              <a:t>Litwak’s</a:t>
            </a:r>
            <a:r>
              <a:rPr lang="en-US" sz="2000" dirty="0" smtClean="0"/>
              <a:t>  Entertainment </a:t>
            </a:r>
            <a:r>
              <a:rPr lang="en-US" sz="2000" dirty="0"/>
              <a:t>Law </a:t>
            </a:r>
            <a:r>
              <a:rPr lang="en-US" sz="2000" dirty="0" smtClean="0"/>
              <a:t>Resources:  </a:t>
            </a:r>
            <a:r>
              <a:rPr lang="en-US" sz="1700" dirty="0" smtClean="0">
                <a:hlinkClick r:id="rId8"/>
              </a:rPr>
              <a:t>www.marklitwak.com</a:t>
            </a:r>
            <a:endParaRPr lang="en-US" sz="1700" dirty="0"/>
          </a:p>
          <a:p>
            <a:pPr marL="0" indent="0">
              <a:buNone/>
            </a:pPr>
            <a:r>
              <a:rPr lang="en-US" sz="2000" dirty="0" smtClean="0"/>
              <a:t>Legal Ease, a Blog on Production Law:  </a:t>
            </a:r>
            <a:r>
              <a:rPr lang="en-US" sz="1500" dirty="0" smtClean="0">
                <a:hlinkClick r:id="rId9"/>
              </a:rPr>
              <a:t>www.filmindependent.org/category/legal-ease</a:t>
            </a:r>
            <a:r>
              <a:rPr lang="en-US" sz="1500" dirty="0">
                <a:hlinkClick r:id="rId9"/>
              </a:rPr>
              <a:t>/#.</a:t>
            </a:r>
            <a:r>
              <a:rPr lang="en-US" sz="1500" dirty="0" smtClean="0">
                <a:hlinkClick r:id="rId9"/>
              </a:rPr>
              <a:t>VAEH5Okg_3g</a:t>
            </a:r>
            <a:endParaRPr lang="en-US" sz="1500" dirty="0" smtClean="0"/>
          </a:p>
          <a:p>
            <a:pPr marL="0" indent="0">
              <a:buNone/>
            </a:pPr>
            <a:r>
              <a:rPr lang="en-US" sz="2100" dirty="0" smtClean="0"/>
              <a:t>Film Lawsuits in the News:  </a:t>
            </a:r>
            <a:r>
              <a:rPr lang="en-US" sz="1700" dirty="0" smtClean="0">
                <a:hlinkClick r:id="rId10"/>
              </a:rPr>
              <a:t>www.indieclear.com/film_lawsuits.htm</a:t>
            </a:r>
            <a:endParaRPr lang="en-US" sz="1700" dirty="0" smtClean="0"/>
          </a:p>
          <a:p>
            <a:pPr marL="0" indent="0">
              <a:buNone/>
            </a:pPr>
            <a:r>
              <a:rPr lang="en-US" sz="2100" dirty="0" smtClean="0"/>
              <a:t>One-Page Guide to Copyright Law:  </a:t>
            </a:r>
            <a:r>
              <a:rPr lang="en-US" sz="1700" dirty="0" smtClean="0">
                <a:hlinkClick r:id="rId11"/>
              </a:rPr>
              <a:t>www.chart.copyrightdata.com/OnePageGuide.html</a:t>
            </a:r>
            <a:endParaRPr lang="en-US" sz="1700" dirty="0" smtClean="0"/>
          </a:p>
          <a:p>
            <a:pPr marL="0" indent="0">
              <a:buNone/>
            </a:pPr>
            <a:endParaRPr lang="en-US" sz="1500" dirty="0" smtClean="0"/>
          </a:p>
          <a:p>
            <a:pPr marL="0" indent="0">
              <a:buNone/>
            </a:pPr>
            <a:endParaRPr lang="en-US" dirty="0"/>
          </a:p>
        </p:txBody>
      </p:sp>
    </p:spTree>
    <p:extLst>
      <p:ext uri="{BB962C8B-B14F-4D97-AF65-F5344CB8AC3E}">
        <p14:creationId xmlns:p14="http://schemas.microsoft.com/office/powerpoint/2010/main" val="29054101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Copyright?</a:t>
            </a:r>
            <a:endParaRPr lang="en-US" dirty="0"/>
          </a:p>
        </p:txBody>
      </p:sp>
      <p:sp>
        <p:nvSpPr>
          <p:cNvPr id="3" name="Content Placeholder 2"/>
          <p:cNvSpPr>
            <a:spLocks noGrp="1"/>
          </p:cNvSpPr>
          <p:nvPr>
            <p:ph idx="1"/>
          </p:nvPr>
        </p:nvSpPr>
        <p:spPr/>
        <p:txBody>
          <a:bodyPr/>
          <a:lstStyle/>
          <a:p>
            <a:pPr marL="0" indent="0">
              <a:buNone/>
            </a:pPr>
            <a:r>
              <a:rPr lang="en-US" dirty="0" smtClean="0"/>
              <a:t>Title 17, § 102. </a:t>
            </a:r>
            <a:r>
              <a:rPr lang="en-US" dirty="0"/>
              <a:t>Subject matter of copyright: In </a:t>
            </a:r>
            <a:r>
              <a:rPr lang="en-US" dirty="0" smtClean="0"/>
              <a:t>general</a:t>
            </a:r>
            <a:endParaRPr lang="en-US" dirty="0"/>
          </a:p>
          <a:p>
            <a:endParaRPr lang="en-US" dirty="0"/>
          </a:p>
          <a:p>
            <a:pPr marL="0" indent="0">
              <a:buNone/>
            </a:pPr>
            <a:r>
              <a:rPr lang="en-US" dirty="0"/>
              <a:t> </a:t>
            </a:r>
            <a:r>
              <a:rPr lang="en-US" dirty="0" smtClean="0"/>
              <a:t>    (</a:t>
            </a:r>
            <a:r>
              <a:rPr lang="en-US" dirty="0"/>
              <a:t>a) Copyright protection subsists, in accordance with this title, in original works of authorship fixed in any tangible medium of expression, now known or later developed, from which they can be perceived, reproduced, or otherwise communicated, either directly or with the aid of a machine or </a:t>
            </a:r>
            <a:r>
              <a:rPr lang="en-US" dirty="0" smtClean="0"/>
              <a:t>device. . .</a:t>
            </a:r>
            <a:endParaRPr lang="en-US" dirty="0"/>
          </a:p>
          <a:p>
            <a:endParaRPr lang="en-US" dirty="0"/>
          </a:p>
        </p:txBody>
      </p:sp>
    </p:spTree>
    <p:extLst>
      <p:ext uri="{BB962C8B-B14F-4D97-AF65-F5344CB8AC3E}">
        <p14:creationId xmlns:p14="http://schemas.microsoft.com/office/powerpoint/2010/main" val="12818816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This has been a presentation </a:t>
            </a:r>
            <a:r>
              <a:rPr lang="en-US" dirty="0" smtClean="0"/>
              <a:t>of </a:t>
            </a:r>
            <a:r>
              <a:rPr lang="en-US" dirty="0" smtClean="0"/>
              <a:t>David M. Slater.</a:t>
            </a:r>
          </a:p>
          <a:p>
            <a:pPr marL="0" indent="0">
              <a:buNone/>
            </a:pPr>
            <a:endParaRPr lang="en-US" dirty="0" smtClean="0"/>
          </a:p>
          <a:p>
            <a:pPr marL="0" indent="0">
              <a:buNone/>
            </a:pPr>
            <a:r>
              <a:rPr lang="en-US" dirty="0" smtClean="0"/>
              <a:t>This presentation </a:t>
            </a:r>
            <a:r>
              <a:rPr lang="en-US" dirty="0" smtClean="0"/>
              <a:t>will be</a:t>
            </a:r>
            <a:r>
              <a:rPr lang="en-US" dirty="0" smtClean="0"/>
              <a:t> </a:t>
            </a:r>
            <a:r>
              <a:rPr lang="en-US" dirty="0" smtClean="0"/>
              <a:t>available </a:t>
            </a:r>
            <a:r>
              <a:rPr lang="en-US" dirty="0" smtClean="0"/>
              <a:t>at</a:t>
            </a:r>
            <a:r>
              <a:rPr lang="en-US" dirty="0" smtClean="0"/>
              <a:t>: </a:t>
            </a:r>
            <a:r>
              <a:rPr lang="en-US" dirty="0" smtClean="0">
                <a:hlinkClick r:id="rId2"/>
              </a:rPr>
              <a:t>www.davidmslater.com</a:t>
            </a:r>
            <a:endParaRPr lang="en-US" dirty="0" smtClean="0"/>
          </a:p>
          <a:p>
            <a:pPr marL="0" indent="0">
              <a:buNone/>
            </a:pPr>
            <a:endParaRPr lang="en-US" dirty="0"/>
          </a:p>
          <a:p>
            <a:pPr marL="0" indent="0">
              <a:buNone/>
            </a:pPr>
            <a:r>
              <a:rPr lang="en-US" dirty="0"/>
              <a:t>I</a:t>
            </a:r>
            <a:r>
              <a:rPr lang="en-US" dirty="0" smtClean="0"/>
              <a:t>nquiries or comments may be directed to Mr. Slater at </a:t>
            </a:r>
            <a:r>
              <a:rPr lang="en-US" dirty="0" smtClean="0">
                <a:hlinkClick r:id="rId3"/>
              </a:rPr>
              <a:t>mail@davidmslater.com</a:t>
            </a:r>
            <a:r>
              <a:rPr lang="en-US" dirty="0" smtClean="0"/>
              <a:t>. Thank you.</a:t>
            </a:r>
            <a:endParaRPr lang="en-US" dirty="0" smtClean="0"/>
          </a:p>
          <a:p>
            <a:pPr marL="0" indent="0">
              <a:buNone/>
            </a:pPr>
            <a:endParaRPr lang="en-US" dirty="0"/>
          </a:p>
          <a:p>
            <a:pPr marL="0" indent="0" algn="ctr">
              <a:buNone/>
            </a:pPr>
            <a:r>
              <a:rPr lang="en-US" dirty="0" smtClean="0"/>
              <a:t>© 2014 David M. Slater. All rights reserved.</a:t>
            </a:r>
          </a:p>
          <a:p>
            <a:pPr marL="0" indent="0">
              <a:buNone/>
            </a:pPr>
            <a:endParaRPr lang="en-US" dirty="0"/>
          </a:p>
        </p:txBody>
      </p:sp>
    </p:spTree>
    <p:extLst>
      <p:ext uri="{BB962C8B-B14F-4D97-AF65-F5344CB8AC3E}">
        <p14:creationId xmlns:p14="http://schemas.microsoft.com/office/powerpoint/2010/main" val="39421526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 Exclusive Rights of Owner</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Title 17, § 106. </a:t>
            </a:r>
            <a:r>
              <a:rPr lang="en-US" b="1" u="sng" dirty="0"/>
              <a:t>Exclusive rights</a:t>
            </a:r>
            <a:r>
              <a:rPr lang="en-US" dirty="0"/>
              <a:t> in copyrighted </a:t>
            </a:r>
            <a:r>
              <a:rPr lang="en-US" dirty="0" smtClean="0"/>
              <a:t>works (emphasis added)</a:t>
            </a:r>
            <a:endParaRPr lang="en-US" dirty="0"/>
          </a:p>
          <a:p>
            <a:pPr marL="0" indent="0">
              <a:buNone/>
            </a:pPr>
            <a:r>
              <a:rPr lang="en-US" dirty="0"/>
              <a:t>Subject to sections 107 through 122, the owner of copyright under this title has the exclusive rights to do and to authorize any of the following</a:t>
            </a:r>
            <a:r>
              <a:rPr lang="en-US" dirty="0" smtClean="0"/>
              <a:t>:</a:t>
            </a:r>
            <a:endParaRPr lang="en-US" dirty="0"/>
          </a:p>
          <a:p>
            <a:pPr marL="0" indent="0">
              <a:buNone/>
            </a:pPr>
            <a:r>
              <a:rPr lang="en-US" dirty="0"/>
              <a:t>(1) to </a:t>
            </a:r>
            <a:r>
              <a:rPr lang="en-US" b="1" u="sng" dirty="0"/>
              <a:t>reproduce</a:t>
            </a:r>
            <a:r>
              <a:rPr lang="en-US" dirty="0"/>
              <a:t> the copyrighted work in copies or </a:t>
            </a:r>
            <a:r>
              <a:rPr lang="en-US" dirty="0" err="1"/>
              <a:t>phonorecords</a:t>
            </a:r>
            <a:r>
              <a:rPr lang="en-US" dirty="0" smtClean="0"/>
              <a:t>;</a:t>
            </a:r>
            <a:endParaRPr lang="en-US" dirty="0"/>
          </a:p>
          <a:p>
            <a:pPr marL="0" indent="0">
              <a:buNone/>
            </a:pPr>
            <a:r>
              <a:rPr lang="en-US" dirty="0"/>
              <a:t>(2) to prepare </a:t>
            </a:r>
            <a:r>
              <a:rPr lang="en-US" b="1" u="sng" dirty="0"/>
              <a:t>derivative</a:t>
            </a:r>
            <a:r>
              <a:rPr lang="en-US" dirty="0"/>
              <a:t> works based upon the copyrighted work</a:t>
            </a:r>
            <a:r>
              <a:rPr lang="en-US" dirty="0" smtClean="0"/>
              <a:t>;</a:t>
            </a:r>
            <a:endParaRPr lang="en-US" dirty="0"/>
          </a:p>
          <a:p>
            <a:pPr marL="0" indent="0">
              <a:buNone/>
            </a:pPr>
            <a:r>
              <a:rPr lang="en-US" dirty="0"/>
              <a:t>(3) to </a:t>
            </a:r>
            <a:r>
              <a:rPr lang="en-US" b="1" u="sng" dirty="0"/>
              <a:t>distribute</a:t>
            </a:r>
            <a:r>
              <a:rPr lang="en-US" dirty="0"/>
              <a:t> copies or </a:t>
            </a:r>
            <a:r>
              <a:rPr lang="en-US" dirty="0" err="1"/>
              <a:t>phonorecords</a:t>
            </a:r>
            <a:r>
              <a:rPr lang="en-US" dirty="0"/>
              <a:t> of the copyrighted work to the public by sale or other transfer of ownership, or by rental, lease, or lending</a:t>
            </a:r>
            <a:r>
              <a:rPr lang="en-US" dirty="0" smtClean="0"/>
              <a:t>;</a:t>
            </a:r>
            <a:endParaRPr lang="en-US" dirty="0"/>
          </a:p>
          <a:p>
            <a:pPr marL="0" indent="0">
              <a:buNone/>
            </a:pPr>
            <a:r>
              <a:rPr lang="en-US" dirty="0"/>
              <a:t>(4) in the case of literary, musical, dramatic, and choreographic works, pantomimes, and motion pictures and other audiovisual works, to </a:t>
            </a:r>
            <a:r>
              <a:rPr lang="en-US" b="1" u="sng" dirty="0"/>
              <a:t>perform</a:t>
            </a:r>
            <a:r>
              <a:rPr lang="en-US" dirty="0"/>
              <a:t> the copyrighted work publicly</a:t>
            </a:r>
            <a:r>
              <a:rPr lang="en-US" dirty="0" smtClean="0"/>
              <a:t>;</a:t>
            </a:r>
            <a:endParaRPr lang="en-US" dirty="0"/>
          </a:p>
          <a:p>
            <a:pPr marL="0" indent="0">
              <a:buNone/>
            </a:pPr>
            <a:r>
              <a:rPr lang="en-US" dirty="0"/>
              <a:t>(5) in the case of literary, musical, dramatic, and choreographic works, pantomimes, and pictorial, graphic, or sculptural works, including the individual images of a motion picture or </a:t>
            </a:r>
            <a:r>
              <a:rPr lang="en-US" dirty="0" smtClean="0"/>
              <a:t>other </a:t>
            </a:r>
            <a:r>
              <a:rPr lang="en-US" dirty="0"/>
              <a:t>audiovisual work, to </a:t>
            </a:r>
            <a:r>
              <a:rPr lang="en-US" b="1" u="sng" dirty="0"/>
              <a:t>display</a:t>
            </a:r>
            <a:r>
              <a:rPr lang="en-US" dirty="0"/>
              <a:t> the copyrighted work publicly; </a:t>
            </a:r>
            <a:r>
              <a:rPr lang="en-US" dirty="0" smtClean="0"/>
              <a:t>and</a:t>
            </a:r>
            <a:endParaRPr lang="en-US" dirty="0"/>
          </a:p>
          <a:p>
            <a:pPr marL="0" indent="0">
              <a:buNone/>
            </a:pPr>
            <a:r>
              <a:rPr lang="en-US" dirty="0"/>
              <a:t>(6) in the case of sound recordings, to </a:t>
            </a:r>
            <a:r>
              <a:rPr lang="en-US" b="1" u="sng" dirty="0"/>
              <a:t>perform</a:t>
            </a:r>
            <a:r>
              <a:rPr lang="en-US" dirty="0"/>
              <a:t> the copyrighted work publicly by means of a digital audio transmission</a:t>
            </a:r>
            <a:r>
              <a:rPr lang="en-US" dirty="0" smtClean="0"/>
              <a:t>.</a:t>
            </a:r>
          </a:p>
          <a:p>
            <a:pPr marL="0" indent="0">
              <a:buNone/>
            </a:pPr>
            <a:endParaRPr lang="en-US" dirty="0"/>
          </a:p>
          <a:p>
            <a:endParaRPr lang="en-US" dirty="0"/>
          </a:p>
        </p:txBody>
      </p:sp>
    </p:spTree>
    <p:extLst>
      <p:ext uri="{BB962C8B-B14F-4D97-AF65-F5344CB8AC3E}">
        <p14:creationId xmlns:p14="http://schemas.microsoft.com/office/powerpoint/2010/main" val="16897938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Copyright Is Not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There are three major types of Intellectual Property (IP): Copyrights, Trademarks and Patents. Each is protected by its own set of laws:</a:t>
            </a:r>
          </a:p>
          <a:p>
            <a:pPr marL="0" indent="0">
              <a:buNone/>
            </a:pPr>
            <a:endParaRPr lang="en-US" dirty="0" smtClean="0"/>
          </a:p>
          <a:p>
            <a:r>
              <a:rPr lang="en-US" dirty="0" smtClean="0"/>
              <a:t>Copyright laws protects certain original expressions of ideas.</a:t>
            </a:r>
          </a:p>
          <a:p>
            <a:endParaRPr lang="en-US" dirty="0"/>
          </a:p>
          <a:p>
            <a:r>
              <a:rPr lang="en-US" dirty="0" smtClean="0"/>
              <a:t>Trademark laws protect trademarks, which are </a:t>
            </a:r>
            <a:r>
              <a:rPr lang="en-US" dirty="0"/>
              <a:t>recognizable </a:t>
            </a:r>
            <a:r>
              <a:rPr lang="en-US" dirty="0" smtClean="0"/>
              <a:t>signs, designs </a:t>
            </a:r>
            <a:r>
              <a:rPr lang="en-US" dirty="0"/>
              <a:t>or </a:t>
            </a:r>
            <a:r>
              <a:rPr lang="en-US" dirty="0" smtClean="0"/>
              <a:t>expressions that identify </a:t>
            </a:r>
            <a:r>
              <a:rPr lang="en-US" dirty="0"/>
              <a:t>products or services of a particular </a:t>
            </a:r>
            <a:r>
              <a:rPr lang="en-US" dirty="0" smtClean="0"/>
              <a:t>source.</a:t>
            </a:r>
          </a:p>
          <a:p>
            <a:endParaRPr lang="en-US" dirty="0"/>
          </a:p>
          <a:p>
            <a:r>
              <a:rPr lang="en-US" dirty="0" smtClean="0"/>
              <a:t>Patent laws protect inventions which are products or processes designed to solve specific technological problems.</a:t>
            </a:r>
            <a:endParaRPr lang="en-US" dirty="0"/>
          </a:p>
        </p:txBody>
      </p:sp>
    </p:spTree>
    <p:extLst>
      <p:ext uri="{BB962C8B-B14F-4D97-AF65-F5344CB8AC3E}">
        <p14:creationId xmlns:p14="http://schemas.microsoft.com/office/powerpoint/2010/main" val="3494549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Categories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Works of authorship include the following </a:t>
            </a:r>
            <a:r>
              <a:rPr lang="en-US" dirty="0" smtClean="0"/>
              <a:t>categories (emphasis added):</a:t>
            </a:r>
          </a:p>
          <a:p>
            <a:pPr marL="0" indent="0">
              <a:buNone/>
            </a:pPr>
            <a:endParaRPr lang="en-US" dirty="0"/>
          </a:p>
          <a:p>
            <a:pPr marL="457200" lvl="1" indent="0">
              <a:buNone/>
            </a:pPr>
            <a:r>
              <a:rPr lang="en-US" sz="2400" dirty="0" smtClean="0"/>
              <a:t>(</a:t>
            </a:r>
            <a:r>
              <a:rPr lang="en-US" sz="2400" dirty="0"/>
              <a:t>1) literary works</a:t>
            </a:r>
            <a:r>
              <a:rPr lang="en-US" sz="2400" dirty="0" smtClean="0"/>
              <a:t>;</a:t>
            </a:r>
            <a:endParaRPr lang="en-US" sz="2400" dirty="0"/>
          </a:p>
          <a:p>
            <a:pPr marL="457200" lvl="1" indent="0">
              <a:buNone/>
            </a:pPr>
            <a:r>
              <a:rPr lang="en-US" sz="2400" dirty="0"/>
              <a:t>(2) musical works, including any accompanying words</a:t>
            </a:r>
            <a:r>
              <a:rPr lang="en-US" sz="2400" dirty="0" smtClean="0"/>
              <a:t>;</a:t>
            </a:r>
            <a:endParaRPr lang="en-US" sz="2400" dirty="0"/>
          </a:p>
          <a:p>
            <a:pPr marL="457200" lvl="1" indent="0">
              <a:buNone/>
            </a:pPr>
            <a:r>
              <a:rPr lang="en-US" sz="2400" dirty="0"/>
              <a:t>(3) dramatic works, including any accompanying music</a:t>
            </a:r>
            <a:r>
              <a:rPr lang="en-US" sz="2400" dirty="0" smtClean="0"/>
              <a:t>;</a:t>
            </a:r>
            <a:endParaRPr lang="en-US" sz="2400" dirty="0"/>
          </a:p>
          <a:p>
            <a:pPr marL="457200" lvl="1" indent="0">
              <a:buNone/>
            </a:pPr>
            <a:r>
              <a:rPr lang="en-US" sz="2400" dirty="0"/>
              <a:t>(4) pantomimes and choreographic works</a:t>
            </a:r>
            <a:r>
              <a:rPr lang="en-US" sz="2400" dirty="0" smtClean="0"/>
              <a:t>;</a:t>
            </a:r>
            <a:endParaRPr lang="en-US" sz="2400" dirty="0"/>
          </a:p>
          <a:p>
            <a:pPr marL="457200" lvl="1" indent="0">
              <a:buNone/>
            </a:pPr>
            <a:r>
              <a:rPr lang="en-US" sz="2400" dirty="0"/>
              <a:t>(5) pictorial, graphic, and sculptural works</a:t>
            </a:r>
            <a:r>
              <a:rPr lang="en-US" sz="2400" dirty="0" smtClean="0"/>
              <a:t>;</a:t>
            </a:r>
            <a:endParaRPr lang="en-US" sz="2400" dirty="0"/>
          </a:p>
          <a:p>
            <a:pPr marL="457200" lvl="1" indent="0">
              <a:buNone/>
            </a:pPr>
            <a:r>
              <a:rPr lang="en-US" sz="2400" dirty="0"/>
              <a:t>(6) </a:t>
            </a:r>
            <a:r>
              <a:rPr lang="en-US" sz="2400" b="1" u="sng" dirty="0"/>
              <a:t>motion pictures and other audiovisual </a:t>
            </a:r>
            <a:r>
              <a:rPr lang="en-US" sz="2400" b="1" u="sng" dirty="0" smtClean="0"/>
              <a:t>works</a:t>
            </a:r>
            <a:r>
              <a:rPr lang="en-US" sz="2400" dirty="0" smtClean="0"/>
              <a:t>;</a:t>
            </a:r>
            <a:endParaRPr lang="en-US" sz="2400" dirty="0"/>
          </a:p>
          <a:p>
            <a:pPr marL="457200" lvl="1" indent="0">
              <a:buNone/>
            </a:pPr>
            <a:r>
              <a:rPr lang="en-US" sz="2400" dirty="0"/>
              <a:t>(7) sound recordings; </a:t>
            </a:r>
            <a:r>
              <a:rPr lang="en-US" sz="2400" dirty="0" smtClean="0"/>
              <a:t>and</a:t>
            </a:r>
            <a:endParaRPr lang="en-US" sz="2400" dirty="0"/>
          </a:p>
          <a:p>
            <a:pPr marL="457200" lvl="1" indent="0">
              <a:buNone/>
            </a:pPr>
            <a:r>
              <a:rPr lang="en-US" sz="2400" dirty="0"/>
              <a:t>(8) architectural works</a:t>
            </a:r>
            <a:r>
              <a:rPr lang="en-US" sz="2400" dirty="0" smtClean="0"/>
              <a:t>.</a:t>
            </a:r>
            <a:endParaRPr lang="en-US" sz="2400" dirty="0"/>
          </a:p>
          <a:p>
            <a:endParaRPr lang="en-US" dirty="0"/>
          </a:p>
        </p:txBody>
      </p:sp>
    </p:spTree>
    <p:extLst>
      <p:ext uri="{BB962C8B-B14F-4D97-AF65-F5344CB8AC3E}">
        <p14:creationId xmlns:p14="http://schemas.microsoft.com/office/powerpoint/2010/main" val="2290659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Idea/Expression Dichotomy</a:t>
            </a:r>
            <a:endParaRPr lang="en-US" dirty="0"/>
          </a:p>
        </p:txBody>
      </p:sp>
      <p:sp>
        <p:nvSpPr>
          <p:cNvPr id="3" name="Content Placeholder 2"/>
          <p:cNvSpPr>
            <a:spLocks noGrp="1"/>
          </p:cNvSpPr>
          <p:nvPr>
            <p:ph idx="1"/>
          </p:nvPr>
        </p:nvSpPr>
        <p:spPr/>
        <p:txBody>
          <a:bodyPr>
            <a:normAutofit fontScale="77500" lnSpcReduction="20000"/>
          </a:bodyPr>
          <a:lstStyle/>
          <a:p>
            <a:pPr marL="0" indent="0">
              <a:spcAft>
                <a:spcPts val="1200"/>
              </a:spcAft>
              <a:buNone/>
            </a:pPr>
            <a:r>
              <a:rPr lang="en-US" b="1" dirty="0" smtClean="0"/>
              <a:t>Copyright law protects specific expressions of ideas, but not the </a:t>
            </a:r>
            <a:r>
              <a:rPr lang="en-US" b="1" dirty="0"/>
              <a:t>ideas </a:t>
            </a:r>
            <a:r>
              <a:rPr lang="en-US" b="1" dirty="0" smtClean="0"/>
              <a:t>themselves.</a:t>
            </a:r>
            <a:endParaRPr lang="en-US" b="1" dirty="0"/>
          </a:p>
          <a:p>
            <a:pPr marL="0" indent="0">
              <a:spcAft>
                <a:spcPts val="1200"/>
              </a:spcAft>
              <a:buNone/>
            </a:pPr>
            <a:r>
              <a:rPr lang="en-US" dirty="0"/>
              <a:t>A </a:t>
            </a:r>
            <a:r>
              <a:rPr lang="en-US" dirty="0" smtClean="0"/>
              <a:t>movie describing the story and characters of </a:t>
            </a:r>
            <a:r>
              <a:rPr lang="en-US" dirty="0"/>
              <a:t>a </a:t>
            </a:r>
            <a:r>
              <a:rPr lang="en-US" dirty="0" smtClean="0"/>
              <a:t>crime family, </a:t>
            </a:r>
            <a:r>
              <a:rPr lang="en-US" dirty="0"/>
              <a:t>for example, is </a:t>
            </a:r>
            <a:r>
              <a:rPr lang="en-US" dirty="0" smtClean="0"/>
              <a:t>copyrightable. It </a:t>
            </a:r>
            <a:r>
              <a:rPr lang="en-US" dirty="0"/>
              <a:t>may not be reproduced </a:t>
            </a:r>
            <a:r>
              <a:rPr lang="en-US" dirty="0" smtClean="0"/>
              <a:t>or adapted without </a:t>
            </a:r>
            <a:r>
              <a:rPr lang="en-US" dirty="0"/>
              <a:t>the author's permission. But the </a:t>
            </a:r>
            <a:r>
              <a:rPr lang="en-US" dirty="0" smtClean="0"/>
              <a:t>general idea of a crime family (which </a:t>
            </a:r>
            <a:r>
              <a:rPr lang="en-US" dirty="0"/>
              <a:t>is an idea rather than a specific </a:t>
            </a:r>
            <a:r>
              <a:rPr lang="en-US" dirty="0" smtClean="0"/>
              <a:t>expression) </a:t>
            </a:r>
            <a:r>
              <a:rPr lang="en-US" dirty="0"/>
              <a:t>is not copyrightable. Another author is free to describe the same </a:t>
            </a:r>
            <a:r>
              <a:rPr lang="en-US" dirty="0" smtClean="0"/>
              <a:t>general idea </a:t>
            </a:r>
            <a:r>
              <a:rPr lang="en-US" dirty="0"/>
              <a:t>in their own </a:t>
            </a:r>
            <a:r>
              <a:rPr lang="en-US" dirty="0" smtClean="0"/>
              <a:t>film without </a:t>
            </a:r>
            <a:r>
              <a:rPr lang="en-US" dirty="0"/>
              <a:t>infringing on the original author's </a:t>
            </a:r>
            <a:r>
              <a:rPr lang="en-US" dirty="0" smtClean="0"/>
              <a:t>copyright.</a:t>
            </a:r>
          </a:p>
          <a:p>
            <a:pPr marL="0" indent="0">
              <a:spcAft>
                <a:spcPts val="1200"/>
              </a:spcAft>
              <a:buNone/>
            </a:pPr>
            <a:r>
              <a:rPr lang="en-US" dirty="0" smtClean="0"/>
              <a:t>However, it is not always easy to separate ideas from the expression of ideas. As Judge </a:t>
            </a:r>
            <a:r>
              <a:rPr lang="en-US" dirty="0"/>
              <a:t>Learned </a:t>
            </a:r>
            <a:r>
              <a:rPr lang="en-US" dirty="0" smtClean="0"/>
              <a:t>Hand observed:</a:t>
            </a:r>
          </a:p>
          <a:p>
            <a:pPr marL="457200" lvl="1" indent="0">
              <a:buNone/>
            </a:pPr>
            <a:r>
              <a:rPr lang="en-US" sz="2400" dirty="0" smtClean="0"/>
              <a:t>Obviously</a:t>
            </a:r>
            <a:r>
              <a:rPr lang="en-US" sz="2400" dirty="0"/>
              <a:t>, no principle can be stated as to when an imitator has gone beyond copying the ‘idea,’ and has borrowed its ‘expression.’ Decisions must therefore inevitably be ad hoc.” Peter Pan Fabrics, Inc. v. Martin Weiner Corp., 274 F.2d 487 (2d Cir. 1960).</a:t>
            </a:r>
          </a:p>
        </p:txBody>
      </p:sp>
    </p:spTree>
    <p:extLst>
      <p:ext uri="{BB962C8B-B14F-4D97-AF65-F5344CB8AC3E}">
        <p14:creationId xmlns:p14="http://schemas.microsoft.com/office/powerpoint/2010/main" val="12133465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General Copyright Principles</a:t>
            </a:r>
            <a:endParaRPr lang="en-US" dirty="0"/>
          </a:p>
        </p:txBody>
      </p:sp>
      <p:sp>
        <p:nvSpPr>
          <p:cNvPr id="3" name="Content Placeholder 2"/>
          <p:cNvSpPr>
            <a:spLocks noGrp="1"/>
          </p:cNvSpPr>
          <p:nvPr>
            <p:ph idx="1"/>
          </p:nvPr>
        </p:nvSpPr>
        <p:spPr/>
        <p:txBody>
          <a:bodyPr>
            <a:normAutofit fontScale="92500" lnSpcReduction="20000"/>
          </a:bodyPr>
          <a:lstStyle/>
          <a:p>
            <a:r>
              <a:rPr lang="en-US" b="1" u="sng" dirty="0" smtClean="0"/>
              <a:t>Originality Requirement</a:t>
            </a:r>
            <a:r>
              <a:rPr lang="en-US" dirty="0" smtClean="0"/>
              <a:t>. </a:t>
            </a:r>
            <a:r>
              <a:rPr lang="en-US" dirty="0" smtClean="0"/>
              <a:t>Works </a:t>
            </a:r>
            <a:r>
              <a:rPr lang="en-US" dirty="0"/>
              <a:t>that are not "original works of authorship fixed in any tangible medium of expression" are not subject to copyright</a:t>
            </a:r>
            <a:r>
              <a:rPr lang="en-US" dirty="0" smtClean="0"/>
              <a:t>. So unoriginal works (like a re-typing of the Bible) and unfixed works (like an unrecorded improvised performance) are not subject to copyright.</a:t>
            </a:r>
          </a:p>
          <a:p>
            <a:r>
              <a:rPr lang="en-US" b="1" u="sng" dirty="0" smtClean="0"/>
              <a:t>Facts</a:t>
            </a:r>
            <a:r>
              <a:rPr lang="en-US" dirty="0" smtClean="0"/>
              <a:t>.  Facts </a:t>
            </a:r>
            <a:r>
              <a:rPr lang="en-US" dirty="0"/>
              <a:t>are not copyrightable, but creative compilations of facts </a:t>
            </a:r>
            <a:r>
              <a:rPr lang="en-US" i="1" dirty="0"/>
              <a:t>are </a:t>
            </a:r>
            <a:r>
              <a:rPr lang="en-US" dirty="0"/>
              <a:t>copyrightable</a:t>
            </a:r>
            <a:r>
              <a:rPr lang="en-US" dirty="0" smtClean="0"/>
              <a:t>.</a:t>
            </a:r>
          </a:p>
          <a:p>
            <a:r>
              <a:rPr lang="en-US" b="1" u="sng" dirty="0" smtClean="0"/>
              <a:t>Not Copyrightable</a:t>
            </a:r>
            <a:r>
              <a:rPr lang="en-US" dirty="0" smtClean="0"/>
              <a:t>: </a:t>
            </a:r>
            <a:r>
              <a:rPr lang="en-US" dirty="0" smtClean="0"/>
              <a:t>typeface </a:t>
            </a:r>
            <a:r>
              <a:rPr lang="en-US" dirty="0" smtClean="0"/>
              <a:t>designs, </a:t>
            </a:r>
            <a:r>
              <a:rPr lang="en-US" dirty="0"/>
              <a:t>fashion </a:t>
            </a:r>
            <a:r>
              <a:rPr lang="en-US" dirty="0" smtClean="0"/>
              <a:t>designs, </a:t>
            </a:r>
            <a:r>
              <a:rPr lang="en-US" dirty="0"/>
              <a:t>useful articles (lamps, </a:t>
            </a:r>
            <a:r>
              <a:rPr lang="en-US" dirty="0" smtClean="0"/>
              <a:t>computer monitors, </a:t>
            </a:r>
            <a:r>
              <a:rPr lang="en-US" dirty="0"/>
              <a:t>bathroom sinks), blank forms, titles, names, short phrases, slogans, </a:t>
            </a:r>
            <a:r>
              <a:rPr lang="en-US" dirty="0" smtClean="0"/>
              <a:t>lists </a:t>
            </a:r>
            <a:r>
              <a:rPr lang="en-US" dirty="0"/>
              <a:t>of ingredients and </a:t>
            </a:r>
            <a:r>
              <a:rPr lang="en-US" dirty="0" smtClean="0"/>
              <a:t>contents (e.g., recipes with no creativity), URLs, links, domain names, band names and works by the federal government. But note that some of the foregoing may be protected by trademark and design patent laws.</a:t>
            </a:r>
            <a:endParaRPr lang="en-US" dirty="0"/>
          </a:p>
          <a:p>
            <a:pPr marL="0" indent="0">
              <a:buNone/>
            </a:pPr>
            <a:endParaRPr lang="en-US" dirty="0"/>
          </a:p>
        </p:txBody>
      </p:sp>
    </p:spTree>
    <p:extLst>
      <p:ext uri="{BB962C8B-B14F-4D97-AF65-F5344CB8AC3E}">
        <p14:creationId xmlns:p14="http://schemas.microsoft.com/office/powerpoint/2010/main" val="99442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TC104033917[[fn=Berlin]]</Template>
  <TotalTime>6337</TotalTime>
  <Words>4551</Words>
  <Application>Microsoft Office PowerPoint</Application>
  <PresentationFormat>Widescreen</PresentationFormat>
  <Paragraphs>198</Paragraphs>
  <Slides>40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Trebuchet MS</vt:lpstr>
      <vt:lpstr>Berlin</vt:lpstr>
      <vt:lpstr>Copyright Law for Video</vt:lpstr>
      <vt:lpstr>Legalese</vt:lpstr>
      <vt:lpstr>What is Copyright Law?</vt:lpstr>
      <vt:lpstr>What is Copyright?</vt:lpstr>
      <vt:lpstr>Copyright – Exclusive Rights of Owner</vt:lpstr>
      <vt:lpstr>What Copyright Is Not</vt:lpstr>
      <vt:lpstr>Copyright Categories</vt:lpstr>
      <vt:lpstr>Idea/Expression Dichotomy</vt:lpstr>
      <vt:lpstr>Some General Copyright Principles</vt:lpstr>
      <vt:lpstr>Fair Use, Parody, and First Sale Doctrine</vt:lpstr>
      <vt:lpstr>Copyright Registration and Notice</vt:lpstr>
      <vt:lpstr>Duration of Copyright</vt:lpstr>
      <vt:lpstr>Who Owns the Copyright to a Video?</vt:lpstr>
      <vt:lpstr>Work Made For Hire Doctrine</vt:lpstr>
      <vt:lpstr>Transfer of Rights</vt:lpstr>
      <vt:lpstr>Copyright Infringement</vt:lpstr>
      <vt:lpstr>Copies in Scripted v. Unscripted Programs</vt:lpstr>
      <vt:lpstr>Drawings</vt:lpstr>
      <vt:lpstr>Film and Television Clips</vt:lpstr>
      <vt:lpstr>Photographs</vt:lpstr>
      <vt:lpstr>Posters, Paintings, and Sculptures</vt:lpstr>
      <vt:lpstr>Written Material</vt:lpstr>
      <vt:lpstr>Music</vt:lpstr>
      <vt:lpstr>Architecture</vt:lpstr>
      <vt:lpstr>Clothing and Makeup</vt:lpstr>
      <vt:lpstr>Remedies for Infringement</vt:lpstr>
      <vt:lpstr>Public Domain</vt:lpstr>
      <vt:lpstr>Fair Use</vt:lpstr>
      <vt:lpstr>The Four-Factor Test of Fair Use</vt:lpstr>
      <vt:lpstr>First Factor – Transformative Use</vt:lpstr>
      <vt:lpstr>First Factor – Commercial or Nonprofit</vt:lpstr>
      <vt:lpstr>Second Factor – Nature of Copyrighted Work</vt:lpstr>
      <vt:lpstr>Third &amp; Fourth Factors of Fair Use</vt:lpstr>
      <vt:lpstr>Is it Fair Use or Not?</vt:lpstr>
      <vt:lpstr>Fair Use Upheld – Film Clips</vt:lpstr>
      <vt:lpstr>Fair Use Denied – Film Clips</vt:lpstr>
      <vt:lpstr>Other Legal Issues</vt:lpstr>
      <vt:lpstr>Further Reading</vt:lpstr>
      <vt:lpstr>Helpful Links</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Copyright Law for Video</dc:title>
  <dc:creator>David Slater</dc:creator>
  <cp:lastModifiedBy>David Slater</cp:lastModifiedBy>
  <cp:revision>107</cp:revision>
  <cp:lastPrinted>2014-08-28T07:48:43Z</cp:lastPrinted>
  <dcterms:created xsi:type="dcterms:W3CDTF">2014-08-27T14:56:32Z</dcterms:created>
  <dcterms:modified xsi:type="dcterms:W3CDTF">2014-09-02T19:47:49Z</dcterms:modified>
</cp:coreProperties>
</file>